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64" r:id="rId3"/>
    <p:sldId id="268" r:id="rId4"/>
    <p:sldId id="257" r:id="rId5"/>
    <p:sldId id="262" r:id="rId6"/>
    <p:sldId id="263" r:id="rId7"/>
    <p:sldId id="259" r:id="rId8"/>
    <p:sldId id="260" r:id="rId9"/>
    <p:sldId id="269" r:id="rId10"/>
    <p:sldId id="261" r:id="rId11"/>
    <p:sldId id="265" r:id="rId12"/>
    <p:sldId id="266" r:id="rId13"/>
    <p:sldId id="267"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4660"/>
  </p:normalViewPr>
  <p:slideViewPr>
    <p:cSldViewPr>
      <p:cViewPr varScale="1">
        <p:scale>
          <a:sx n="116" d="100"/>
          <a:sy n="116" d="100"/>
        </p:scale>
        <p:origin x="-88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333732-9D60-4DE4-A57B-FECC1E249711}"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C5DFA820-D3A1-4355-9983-27D2B5FD99A1}">
      <dgm:prSet phldrT="[Tekst]" custT="1"/>
      <dgm:spPr>
        <a:solidFill>
          <a:schemeClr val="accent6">
            <a:lumMod val="75000"/>
          </a:schemeClr>
        </a:solidFill>
      </dgm:spPr>
      <dgm:t>
        <a:bodyPr/>
        <a:lstStyle/>
        <a:p>
          <a:r>
            <a:rPr lang="en-US" sz="1800" dirty="0" smtClean="0"/>
            <a:t>TILLIDs-</a:t>
          </a:r>
        </a:p>
        <a:p>
          <a:r>
            <a:rPr lang="en-US" sz="1800" dirty="0" smtClean="0"/>
            <a:t>KOMPETENCER?</a:t>
          </a:r>
          <a:endParaRPr lang="en-US" sz="1800" dirty="0"/>
        </a:p>
      </dgm:t>
    </dgm:pt>
    <dgm:pt modelId="{2F5A673C-A7EA-4F24-B897-316673480BBD}" type="parTrans" cxnId="{93717405-B64F-44B6-A36F-E8F57F409355}">
      <dgm:prSet/>
      <dgm:spPr/>
      <dgm:t>
        <a:bodyPr/>
        <a:lstStyle/>
        <a:p>
          <a:endParaRPr lang="en-US"/>
        </a:p>
      </dgm:t>
    </dgm:pt>
    <dgm:pt modelId="{9DEEB9A0-F4C9-4148-903F-B7BAC0B4004F}" type="sibTrans" cxnId="{93717405-B64F-44B6-A36F-E8F57F409355}">
      <dgm:prSet/>
      <dgm:spPr/>
      <dgm:t>
        <a:bodyPr/>
        <a:lstStyle/>
        <a:p>
          <a:endParaRPr lang="en-US"/>
        </a:p>
      </dgm:t>
    </dgm:pt>
    <dgm:pt modelId="{EEEBD739-1E16-4C34-A908-5EE59B285D6E}">
      <dgm:prSet phldrT="[Tekst]" custT="1"/>
      <dgm:spPr/>
      <dgm:t>
        <a:bodyPr/>
        <a:lstStyle/>
        <a:p>
          <a:r>
            <a:rPr lang="en-US" sz="1800" b="1" dirty="0" err="1" smtClean="0"/>
            <a:t>Politikere</a:t>
          </a:r>
          <a:r>
            <a:rPr lang="en-US" sz="1800" b="1" dirty="0" smtClean="0"/>
            <a:t> </a:t>
          </a:r>
          <a:r>
            <a:rPr lang="en-US" sz="1800" b="1" dirty="0" err="1" smtClean="0"/>
            <a:t>Direktion</a:t>
          </a:r>
          <a:endParaRPr lang="en-US" sz="1800" b="1" dirty="0"/>
        </a:p>
      </dgm:t>
    </dgm:pt>
    <dgm:pt modelId="{62ECC25B-6A65-41D7-BECC-1851E1F8BCF7}" type="parTrans" cxnId="{8A50450A-B383-47D9-9DC0-4D3FD0D77746}">
      <dgm:prSet/>
      <dgm:spPr/>
      <dgm:t>
        <a:bodyPr/>
        <a:lstStyle/>
        <a:p>
          <a:endParaRPr lang="en-US"/>
        </a:p>
      </dgm:t>
    </dgm:pt>
    <dgm:pt modelId="{80E9A624-3AFF-450D-A1C2-B6E58ACA3EDC}" type="sibTrans" cxnId="{8A50450A-B383-47D9-9DC0-4D3FD0D77746}">
      <dgm:prSet/>
      <dgm:spPr/>
      <dgm:t>
        <a:bodyPr/>
        <a:lstStyle/>
        <a:p>
          <a:endParaRPr lang="en-US"/>
        </a:p>
      </dgm:t>
    </dgm:pt>
    <dgm:pt modelId="{687BECAC-01CA-41AE-813A-DCBD0FD3A293}">
      <dgm:prSet phldrT="[Tekst]" custT="1"/>
      <dgm:spPr/>
      <dgm:t>
        <a:bodyPr/>
        <a:lstStyle/>
        <a:p>
          <a:endParaRPr lang="en-US" sz="1800" dirty="0" smtClean="0"/>
        </a:p>
        <a:p>
          <a:r>
            <a:rPr lang="en-US" sz="1800" b="1" dirty="0" err="1" smtClean="0"/>
            <a:t>Forvaltningen</a:t>
          </a:r>
          <a:endParaRPr lang="en-US" sz="1800" b="1" dirty="0" smtClean="0"/>
        </a:p>
        <a:p>
          <a:r>
            <a:rPr lang="en-US" sz="1800" dirty="0" smtClean="0"/>
            <a:t>(Embeds-</a:t>
          </a:r>
          <a:r>
            <a:rPr lang="en-US" sz="1800" dirty="0" err="1" smtClean="0"/>
            <a:t>værket</a:t>
          </a:r>
          <a:r>
            <a:rPr lang="en-US" sz="1800" dirty="0" smtClean="0"/>
            <a:t>)</a:t>
          </a:r>
        </a:p>
        <a:p>
          <a:endParaRPr lang="en-US" sz="1800" dirty="0"/>
        </a:p>
      </dgm:t>
    </dgm:pt>
    <dgm:pt modelId="{20C04405-CCB1-47F9-ACEF-9349C9481D9B}" type="parTrans" cxnId="{85CDED29-7AED-469D-A7C4-0322782433E0}">
      <dgm:prSet/>
      <dgm:spPr/>
      <dgm:t>
        <a:bodyPr/>
        <a:lstStyle/>
        <a:p>
          <a:endParaRPr lang="en-US"/>
        </a:p>
      </dgm:t>
    </dgm:pt>
    <dgm:pt modelId="{1DA455E6-7907-4854-A002-FAC262C5D611}" type="sibTrans" cxnId="{85CDED29-7AED-469D-A7C4-0322782433E0}">
      <dgm:prSet/>
      <dgm:spPr/>
      <dgm:t>
        <a:bodyPr/>
        <a:lstStyle/>
        <a:p>
          <a:endParaRPr lang="en-US"/>
        </a:p>
      </dgm:t>
    </dgm:pt>
    <dgm:pt modelId="{33D7E4AE-E8BC-4195-ACDF-74EE71AAFAC2}">
      <dgm:prSet phldrT="[Tekst]" custT="1"/>
      <dgm:spPr/>
      <dgm:t>
        <a:bodyPr/>
        <a:lstStyle/>
        <a:p>
          <a:r>
            <a:rPr lang="en-US" sz="1800" b="1" dirty="0" err="1" smtClean="0"/>
            <a:t>Ledere</a:t>
          </a:r>
          <a:endParaRPr lang="en-US" sz="1800" b="1" dirty="0"/>
        </a:p>
      </dgm:t>
    </dgm:pt>
    <dgm:pt modelId="{1D4635B5-ED3B-4ADC-A878-BBF0BFA99EF2}" type="parTrans" cxnId="{BAA6909F-3858-4138-A07B-BF7A95BCCBA8}">
      <dgm:prSet/>
      <dgm:spPr/>
      <dgm:t>
        <a:bodyPr/>
        <a:lstStyle/>
        <a:p>
          <a:endParaRPr lang="en-US"/>
        </a:p>
      </dgm:t>
    </dgm:pt>
    <dgm:pt modelId="{AB847639-103B-43FC-BB3F-33E7A8FE3C4A}" type="sibTrans" cxnId="{BAA6909F-3858-4138-A07B-BF7A95BCCBA8}">
      <dgm:prSet/>
      <dgm:spPr/>
      <dgm:t>
        <a:bodyPr/>
        <a:lstStyle/>
        <a:p>
          <a:endParaRPr lang="en-US"/>
        </a:p>
      </dgm:t>
    </dgm:pt>
    <dgm:pt modelId="{2BA2534D-C94B-48E7-9BA3-3032D3E8089B}">
      <dgm:prSet phldrT="[Tekst]" custT="1"/>
      <dgm:spPr/>
      <dgm:t>
        <a:bodyPr/>
        <a:lstStyle/>
        <a:p>
          <a:r>
            <a:rPr lang="en-US" sz="1800" b="1" dirty="0" smtClean="0"/>
            <a:t>MED og TR</a:t>
          </a:r>
          <a:endParaRPr lang="en-US" sz="1800" b="1" dirty="0"/>
        </a:p>
      </dgm:t>
    </dgm:pt>
    <dgm:pt modelId="{EDC878FA-A939-4D11-B75A-30512C4F5477}" type="parTrans" cxnId="{B1453A81-DDA9-451F-8870-3E1FC18F694F}">
      <dgm:prSet/>
      <dgm:spPr/>
      <dgm:t>
        <a:bodyPr/>
        <a:lstStyle/>
        <a:p>
          <a:endParaRPr lang="en-US"/>
        </a:p>
      </dgm:t>
    </dgm:pt>
    <dgm:pt modelId="{394218D5-A9C8-44B6-8968-AA35217AC8CF}" type="sibTrans" cxnId="{B1453A81-DDA9-451F-8870-3E1FC18F694F}">
      <dgm:prSet/>
      <dgm:spPr/>
      <dgm:t>
        <a:bodyPr/>
        <a:lstStyle/>
        <a:p>
          <a:endParaRPr lang="en-US"/>
        </a:p>
      </dgm:t>
    </dgm:pt>
    <dgm:pt modelId="{2D8401A8-F3D4-4E44-B20F-E68DC9699379}">
      <dgm:prSet phldrT="[Tekst]" custT="1"/>
      <dgm:spPr/>
      <dgm:t>
        <a:bodyPr/>
        <a:lstStyle/>
        <a:p>
          <a:r>
            <a:rPr lang="en-US" sz="1800" b="1" dirty="0" smtClean="0"/>
            <a:t>Med-</a:t>
          </a:r>
          <a:r>
            <a:rPr lang="en-US" sz="1800" b="1" dirty="0" err="1" smtClean="0"/>
            <a:t>arbejdere</a:t>
          </a:r>
          <a:endParaRPr lang="en-US" sz="1800" b="1" dirty="0"/>
        </a:p>
      </dgm:t>
    </dgm:pt>
    <dgm:pt modelId="{FE53909B-8986-41E7-9DFD-AB55459D14B1}" type="parTrans" cxnId="{DD422816-C4A7-4C3E-ADE0-EB95742422E9}">
      <dgm:prSet/>
      <dgm:spPr/>
      <dgm:t>
        <a:bodyPr/>
        <a:lstStyle/>
        <a:p>
          <a:endParaRPr lang="en-US"/>
        </a:p>
      </dgm:t>
    </dgm:pt>
    <dgm:pt modelId="{21FAA921-4592-429D-87A4-0E04FC099F6A}" type="sibTrans" cxnId="{DD422816-C4A7-4C3E-ADE0-EB95742422E9}">
      <dgm:prSet/>
      <dgm:spPr/>
      <dgm:t>
        <a:bodyPr/>
        <a:lstStyle/>
        <a:p>
          <a:endParaRPr lang="en-US"/>
        </a:p>
      </dgm:t>
    </dgm:pt>
    <dgm:pt modelId="{FE10E140-5A41-4E6B-A549-9EA13A71E91B}" type="pres">
      <dgm:prSet presAssocID="{93333732-9D60-4DE4-A57B-FECC1E249711}" presName="Name0" presStyleCnt="0">
        <dgm:presLayoutVars>
          <dgm:chMax val="1"/>
          <dgm:dir/>
          <dgm:animLvl val="ctr"/>
          <dgm:resizeHandles val="exact"/>
        </dgm:presLayoutVars>
      </dgm:prSet>
      <dgm:spPr/>
      <dgm:t>
        <a:bodyPr/>
        <a:lstStyle/>
        <a:p>
          <a:endParaRPr lang="en-US"/>
        </a:p>
      </dgm:t>
    </dgm:pt>
    <dgm:pt modelId="{C6AB9C74-0CAA-4DC9-9877-87E3D33223A1}" type="pres">
      <dgm:prSet presAssocID="{C5DFA820-D3A1-4355-9983-27D2B5FD99A1}" presName="centerShape" presStyleLbl="node0" presStyleIdx="0" presStyleCnt="1" custScaleX="146071" custScaleY="112859"/>
      <dgm:spPr/>
      <dgm:t>
        <a:bodyPr/>
        <a:lstStyle/>
        <a:p>
          <a:endParaRPr lang="en-US"/>
        </a:p>
      </dgm:t>
    </dgm:pt>
    <dgm:pt modelId="{E9B96DE8-3DD9-402A-A441-AB86060F704A}" type="pres">
      <dgm:prSet presAssocID="{62ECC25B-6A65-41D7-BECC-1851E1F8BCF7}" presName="parTrans" presStyleLbl="sibTrans2D1" presStyleIdx="0" presStyleCnt="5" custScaleX="146072" custScaleY="112859"/>
      <dgm:spPr/>
      <dgm:t>
        <a:bodyPr/>
        <a:lstStyle/>
        <a:p>
          <a:endParaRPr lang="en-US"/>
        </a:p>
      </dgm:t>
    </dgm:pt>
    <dgm:pt modelId="{3D56D884-EA3B-4E63-B59F-6E95DE46A511}" type="pres">
      <dgm:prSet presAssocID="{62ECC25B-6A65-41D7-BECC-1851E1F8BCF7}" presName="connectorText" presStyleLbl="sibTrans2D1" presStyleIdx="0" presStyleCnt="5"/>
      <dgm:spPr/>
      <dgm:t>
        <a:bodyPr/>
        <a:lstStyle/>
        <a:p>
          <a:endParaRPr lang="en-US"/>
        </a:p>
      </dgm:t>
    </dgm:pt>
    <dgm:pt modelId="{288F8C06-0BB4-4BE9-A9CA-7A1252B9EDFD}" type="pres">
      <dgm:prSet presAssocID="{EEEBD739-1E16-4C34-A908-5EE59B285D6E}" presName="node" presStyleLbl="node1" presStyleIdx="0" presStyleCnt="5" custScaleX="142950" custScaleY="111457">
        <dgm:presLayoutVars>
          <dgm:bulletEnabled val="1"/>
        </dgm:presLayoutVars>
      </dgm:prSet>
      <dgm:spPr/>
      <dgm:t>
        <a:bodyPr/>
        <a:lstStyle/>
        <a:p>
          <a:endParaRPr lang="en-US"/>
        </a:p>
      </dgm:t>
    </dgm:pt>
    <dgm:pt modelId="{5CB0BC33-E19C-4892-8E3A-0F62777354FC}" type="pres">
      <dgm:prSet presAssocID="{20C04405-CCB1-47F9-ACEF-9349C9481D9B}" presName="parTrans" presStyleLbl="sibTrans2D1" presStyleIdx="1" presStyleCnt="5" custScaleX="146071" custScaleY="112859"/>
      <dgm:spPr/>
      <dgm:t>
        <a:bodyPr/>
        <a:lstStyle/>
        <a:p>
          <a:endParaRPr lang="en-US"/>
        </a:p>
      </dgm:t>
    </dgm:pt>
    <dgm:pt modelId="{EA1BC7C8-813D-4932-867E-409AED447A58}" type="pres">
      <dgm:prSet presAssocID="{20C04405-CCB1-47F9-ACEF-9349C9481D9B}" presName="connectorText" presStyleLbl="sibTrans2D1" presStyleIdx="1" presStyleCnt="5"/>
      <dgm:spPr/>
      <dgm:t>
        <a:bodyPr/>
        <a:lstStyle/>
        <a:p>
          <a:endParaRPr lang="en-US"/>
        </a:p>
      </dgm:t>
    </dgm:pt>
    <dgm:pt modelId="{92EAB968-67C4-48AE-BD44-78E4D8579FBE}" type="pres">
      <dgm:prSet presAssocID="{687BECAC-01CA-41AE-813A-DCBD0FD3A293}" presName="node" presStyleLbl="node1" presStyleIdx="1" presStyleCnt="5" custScaleX="146072" custScaleY="112859" custRadScaleRad="110950" custRadScaleInc="-3309">
        <dgm:presLayoutVars>
          <dgm:bulletEnabled val="1"/>
        </dgm:presLayoutVars>
      </dgm:prSet>
      <dgm:spPr/>
      <dgm:t>
        <a:bodyPr/>
        <a:lstStyle/>
        <a:p>
          <a:endParaRPr lang="en-US"/>
        </a:p>
      </dgm:t>
    </dgm:pt>
    <dgm:pt modelId="{FC0B4AC7-E0D4-4B3D-B522-54C306814B7D}" type="pres">
      <dgm:prSet presAssocID="{1D4635B5-ED3B-4ADC-A878-BBF0BFA99EF2}" presName="parTrans" presStyleLbl="sibTrans2D1" presStyleIdx="2" presStyleCnt="5" custScaleX="146071" custScaleY="112859"/>
      <dgm:spPr/>
      <dgm:t>
        <a:bodyPr/>
        <a:lstStyle/>
        <a:p>
          <a:endParaRPr lang="en-US"/>
        </a:p>
      </dgm:t>
    </dgm:pt>
    <dgm:pt modelId="{08EEE686-88FB-439D-8D91-C43335BF4FB7}" type="pres">
      <dgm:prSet presAssocID="{1D4635B5-ED3B-4ADC-A878-BBF0BFA99EF2}" presName="connectorText" presStyleLbl="sibTrans2D1" presStyleIdx="2" presStyleCnt="5"/>
      <dgm:spPr/>
      <dgm:t>
        <a:bodyPr/>
        <a:lstStyle/>
        <a:p>
          <a:endParaRPr lang="en-US"/>
        </a:p>
      </dgm:t>
    </dgm:pt>
    <dgm:pt modelId="{F296C75F-4C56-4BB5-8276-6968796C9267}" type="pres">
      <dgm:prSet presAssocID="{33D7E4AE-E8BC-4195-ACDF-74EE71AAFAC2}" presName="node" presStyleLbl="node1" presStyleIdx="2" presStyleCnt="5" custScaleX="146072" custScaleY="112859">
        <dgm:presLayoutVars>
          <dgm:bulletEnabled val="1"/>
        </dgm:presLayoutVars>
      </dgm:prSet>
      <dgm:spPr/>
      <dgm:t>
        <a:bodyPr/>
        <a:lstStyle/>
        <a:p>
          <a:endParaRPr lang="en-US"/>
        </a:p>
      </dgm:t>
    </dgm:pt>
    <dgm:pt modelId="{CE5E4F16-BFC2-4FEC-B350-A8F93B87B164}" type="pres">
      <dgm:prSet presAssocID="{EDC878FA-A939-4D11-B75A-30512C4F5477}" presName="parTrans" presStyleLbl="sibTrans2D1" presStyleIdx="3" presStyleCnt="5" custScaleX="146071" custScaleY="112859"/>
      <dgm:spPr/>
      <dgm:t>
        <a:bodyPr/>
        <a:lstStyle/>
        <a:p>
          <a:endParaRPr lang="en-US"/>
        </a:p>
      </dgm:t>
    </dgm:pt>
    <dgm:pt modelId="{1012B105-AC0C-42B1-B39D-4C02BE19A99E}" type="pres">
      <dgm:prSet presAssocID="{EDC878FA-A939-4D11-B75A-30512C4F5477}" presName="connectorText" presStyleLbl="sibTrans2D1" presStyleIdx="3" presStyleCnt="5"/>
      <dgm:spPr/>
      <dgm:t>
        <a:bodyPr/>
        <a:lstStyle/>
        <a:p>
          <a:endParaRPr lang="en-US"/>
        </a:p>
      </dgm:t>
    </dgm:pt>
    <dgm:pt modelId="{5B24E0F7-E2C3-4EA7-A306-F960231D5866}" type="pres">
      <dgm:prSet presAssocID="{2BA2534D-C94B-48E7-9BA3-3032D3E8089B}" presName="node" presStyleLbl="node1" presStyleIdx="3" presStyleCnt="5" custScaleX="146072" custScaleY="112859">
        <dgm:presLayoutVars>
          <dgm:bulletEnabled val="1"/>
        </dgm:presLayoutVars>
      </dgm:prSet>
      <dgm:spPr/>
      <dgm:t>
        <a:bodyPr/>
        <a:lstStyle/>
        <a:p>
          <a:endParaRPr lang="en-US"/>
        </a:p>
      </dgm:t>
    </dgm:pt>
    <dgm:pt modelId="{C1D0DEE4-8228-42C3-AB14-79C167EC7735}" type="pres">
      <dgm:prSet presAssocID="{FE53909B-8986-41E7-9DFD-AB55459D14B1}" presName="parTrans" presStyleLbl="sibTrans2D1" presStyleIdx="4" presStyleCnt="5" custScaleX="201028" custScaleY="112859"/>
      <dgm:spPr/>
      <dgm:t>
        <a:bodyPr/>
        <a:lstStyle/>
        <a:p>
          <a:endParaRPr lang="en-US"/>
        </a:p>
      </dgm:t>
    </dgm:pt>
    <dgm:pt modelId="{379EF928-2F11-4250-BD7C-2204ED56E0FF}" type="pres">
      <dgm:prSet presAssocID="{FE53909B-8986-41E7-9DFD-AB55459D14B1}" presName="connectorText" presStyleLbl="sibTrans2D1" presStyleIdx="4" presStyleCnt="5"/>
      <dgm:spPr/>
      <dgm:t>
        <a:bodyPr/>
        <a:lstStyle/>
        <a:p>
          <a:endParaRPr lang="en-US"/>
        </a:p>
      </dgm:t>
    </dgm:pt>
    <dgm:pt modelId="{6B5BDBCF-42E0-40A2-B141-6FFE9667A1A3}" type="pres">
      <dgm:prSet presAssocID="{2D8401A8-F3D4-4E44-B20F-E68DC9699379}" presName="node" presStyleLbl="node1" presStyleIdx="4" presStyleCnt="5" custScaleX="146072" custScaleY="112859" custRadScaleRad="109214" custRadScaleInc="4190">
        <dgm:presLayoutVars>
          <dgm:bulletEnabled val="1"/>
        </dgm:presLayoutVars>
      </dgm:prSet>
      <dgm:spPr/>
      <dgm:t>
        <a:bodyPr/>
        <a:lstStyle/>
        <a:p>
          <a:endParaRPr lang="en-US"/>
        </a:p>
      </dgm:t>
    </dgm:pt>
  </dgm:ptLst>
  <dgm:cxnLst>
    <dgm:cxn modelId="{C4375662-0F71-479B-B80F-B9C33A2C396B}" type="presOf" srcId="{687BECAC-01CA-41AE-813A-DCBD0FD3A293}" destId="{92EAB968-67C4-48AE-BD44-78E4D8579FBE}" srcOrd="0" destOrd="0" presId="urn:microsoft.com/office/officeart/2005/8/layout/radial5"/>
    <dgm:cxn modelId="{8A50450A-B383-47D9-9DC0-4D3FD0D77746}" srcId="{C5DFA820-D3A1-4355-9983-27D2B5FD99A1}" destId="{EEEBD739-1E16-4C34-A908-5EE59B285D6E}" srcOrd="0" destOrd="0" parTransId="{62ECC25B-6A65-41D7-BECC-1851E1F8BCF7}" sibTransId="{80E9A624-3AFF-450D-A1C2-B6E58ACA3EDC}"/>
    <dgm:cxn modelId="{7F429226-C260-49F9-A169-24ABA41D52EA}" type="presOf" srcId="{1D4635B5-ED3B-4ADC-A878-BBF0BFA99EF2}" destId="{08EEE686-88FB-439D-8D91-C43335BF4FB7}" srcOrd="1" destOrd="0" presId="urn:microsoft.com/office/officeart/2005/8/layout/radial5"/>
    <dgm:cxn modelId="{4896811E-9136-494F-92DE-3B0221A3B0FD}" type="presOf" srcId="{20C04405-CCB1-47F9-ACEF-9349C9481D9B}" destId="{EA1BC7C8-813D-4932-867E-409AED447A58}" srcOrd="1" destOrd="0" presId="urn:microsoft.com/office/officeart/2005/8/layout/radial5"/>
    <dgm:cxn modelId="{A74C52BD-F12E-42F9-96A7-380934C5D5CD}" type="presOf" srcId="{FE53909B-8986-41E7-9DFD-AB55459D14B1}" destId="{379EF928-2F11-4250-BD7C-2204ED56E0FF}" srcOrd="1" destOrd="0" presId="urn:microsoft.com/office/officeart/2005/8/layout/radial5"/>
    <dgm:cxn modelId="{A47028DB-116D-4EE4-B4EA-526E14799A29}" type="presOf" srcId="{1D4635B5-ED3B-4ADC-A878-BBF0BFA99EF2}" destId="{FC0B4AC7-E0D4-4B3D-B522-54C306814B7D}" srcOrd="0" destOrd="0" presId="urn:microsoft.com/office/officeart/2005/8/layout/radial5"/>
    <dgm:cxn modelId="{CDBB4607-3863-4DA9-83BF-F128B4B3CC77}" type="presOf" srcId="{33D7E4AE-E8BC-4195-ACDF-74EE71AAFAC2}" destId="{F296C75F-4C56-4BB5-8276-6968796C9267}" srcOrd="0" destOrd="0" presId="urn:microsoft.com/office/officeart/2005/8/layout/radial5"/>
    <dgm:cxn modelId="{93717405-B64F-44B6-A36F-E8F57F409355}" srcId="{93333732-9D60-4DE4-A57B-FECC1E249711}" destId="{C5DFA820-D3A1-4355-9983-27D2B5FD99A1}" srcOrd="0" destOrd="0" parTransId="{2F5A673C-A7EA-4F24-B897-316673480BBD}" sibTransId="{9DEEB9A0-F4C9-4148-903F-B7BAC0B4004F}"/>
    <dgm:cxn modelId="{E0DA66B5-7F45-4501-AA41-E32470F219DB}" type="presOf" srcId="{EEEBD739-1E16-4C34-A908-5EE59B285D6E}" destId="{288F8C06-0BB4-4BE9-A9CA-7A1252B9EDFD}" srcOrd="0" destOrd="0" presId="urn:microsoft.com/office/officeart/2005/8/layout/radial5"/>
    <dgm:cxn modelId="{BAA6909F-3858-4138-A07B-BF7A95BCCBA8}" srcId="{C5DFA820-D3A1-4355-9983-27D2B5FD99A1}" destId="{33D7E4AE-E8BC-4195-ACDF-74EE71AAFAC2}" srcOrd="2" destOrd="0" parTransId="{1D4635B5-ED3B-4ADC-A878-BBF0BFA99EF2}" sibTransId="{AB847639-103B-43FC-BB3F-33E7A8FE3C4A}"/>
    <dgm:cxn modelId="{BE0894EA-8974-4B45-B2F6-B90D392752FB}" type="presOf" srcId="{62ECC25B-6A65-41D7-BECC-1851E1F8BCF7}" destId="{3D56D884-EA3B-4E63-B59F-6E95DE46A511}" srcOrd="1" destOrd="0" presId="urn:microsoft.com/office/officeart/2005/8/layout/radial5"/>
    <dgm:cxn modelId="{DD422816-C4A7-4C3E-ADE0-EB95742422E9}" srcId="{C5DFA820-D3A1-4355-9983-27D2B5FD99A1}" destId="{2D8401A8-F3D4-4E44-B20F-E68DC9699379}" srcOrd="4" destOrd="0" parTransId="{FE53909B-8986-41E7-9DFD-AB55459D14B1}" sibTransId="{21FAA921-4592-429D-87A4-0E04FC099F6A}"/>
    <dgm:cxn modelId="{C58AE865-DE5E-437C-87B8-C3B9C1F03550}" type="presOf" srcId="{FE53909B-8986-41E7-9DFD-AB55459D14B1}" destId="{C1D0DEE4-8228-42C3-AB14-79C167EC7735}" srcOrd="0" destOrd="0" presId="urn:microsoft.com/office/officeart/2005/8/layout/radial5"/>
    <dgm:cxn modelId="{B87FA800-3AC2-4A1F-B361-C7A034EABB97}" type="presOf" srcId="{C5DFA820-D3A1-4355-9983-27D2B5FD99A1}" destId="{C6AB9C74-0CAA-4DC9-9877-87E3D33223A1}" srcOrd="0" destOrd="0" presId="urn:microsoft.com/office/officeart/2005/8/layout/radial5"/>
    <dgm:cxn modelId="{CBB9F512-24E8-41F6-A452-6B17C1086409}" type="presOf" srcId="{20C04405-CCB1-47F9-ACEF-9349C9481D9B}" destId="{5CB0BC33-E19C-4892-8E3A-0F62777354FC}" srcOrd="0" destOrd="0" presId="urn:microsoft.com/office/officeart/2005/8/layout/radial5"/>
    <dgm:cxn modelId="{7F6E347F-C383-40B8-A1A5-7E5F795A8D43}" type="presOf" srcId="{62ECC25B-6A65-41D7-BECC-1851E1F8BCF7}" destId="{E9B96DE8-3DD9-402A-A441-AB86060F704A}" srcOrd="0" destOrd="0" presId="urn:microsoft.com/office/officeart/2005/8/layout/radial5"/>
    <dgm:cxn modelId="{B1453A81-DDA9-451F-8870-3E1FC18F694F}" srcId="{C5DFA820-D3A1-4355-9983-27D2B5FD99A1}" destId="{2BA2534D-C94B-48E7-9BA3-3032D3E8089B}" srcOrd="3" destOrd="0" parTransId="{EDC878FA-A939-4D11-B75A-30512C4F5477}" sibTransId="{394218D5-A9C8-44B6-8968-AA35217AC8CF}"/>
    <dgm:cxn modelId="{85CDED29-7AED-469D-A7C4-0322782433E0}" srcId="{C5DFA820-D3A1-4355-9983-27D2B5FD99A1}" destId="{687BECAC-01CA-41AE-813A-DCBD0FD3A293}" srcOrd="1" destOrd="0" parTransId="{20C04405-CCB1-47F9-ACEF-9349C9481D9B}" sibTransId="{1DA455E6-7907-4854-A002-FAC262C5D611}"/>
    <dgm:cxn modelId="{C4788344-E441-498C-BD5E-308AEB6E2D06}" type="presOf" srcId="{2D8401A8-F3D4-4E44-B20F-E68DC9699379}" destId="{6B5BDBCF-42E0-40A2-B141-6FFE9667A1A3}" srcOrd="0" destOrd="0" presId="urn:microsoft.com/office/officeart/2005/8/layout/radial5"/>
    <dgm:cxn modelId="{A5BF66E8-5A6D-4B3B-93FE-F5BACCF63D6E}" type="presOf" srcId="{93333732-9D60-4DE4-A57B-FECC1E249711}" destId="{FE10E140-5A41-4E6B-A549-9EA13A71E91B}" srcOrd="0" destOrd="0" presId="urn:microsoft.com/office/officeart/2005/8/layout/radial5"/>
    <dgm:cxn modelId="{515B5915-502C-4F72-B8E9-968BA01C92B1}" type="presOf" srcId="{EDC878FA-A939-4D11-B75A-30512C4F5477}" destId="{1012B105-AC0C-42B1-B39D-4C02BE19A99E}" srcOrd="1" destOrd="0" presId="urn:microsoft.com/office/officeart/2005/8/layout/radial5"/>
    <dgm:cxn modelId="{B2097389-3EE2-4E13-B096-6C387B03BB2E}" type="presOf" srcId="{EDC878FA-A939-4D11-B75A-30512C4F5477}" destId="{CE5E4F16-BFC2-4FEC-B350-A8F93B87B164}" srcOrd="0" destOrd="0" presId="urn:microsoft.com/office/officeart/2005/8/layout/radial5"/>
    <dgm:cxn modelId="{30A87C84-00EA-447C-9ED2-29FE4D04BFA6}" type="presOf" srcId="{2BA2534D-C94B-48E7-9BA3-3032D3E8089B}" destId="{5B24E0F7-E2C3-4EA7-A306-F960231D5866}" srcOrd="0" destOrd="0" presId="urn:microsoft.com/office/officeart/2005/8/layout/radial5"/>
    <dgm:cxn modelId="{50903FE1-7566-4306-ACD1-2EB9704DDAC7}" type="presParOf" srcId="{FE10E140-5A41-4E6B-A549-9EA13A71E91B}" destId="{C6AB9C74-0CAA-4DC9-9877-87E3D33223A1}" srcOrd="0" destOrd="0" presId="urn:microsoft.com/office/officeart/2005/8/layout/radial5"/>
    <dgm:cxn modelId="{A21886B0-5692-40E4-9796-34CC4E6825ED}" type="presParOf" srcId="{FE10E140-5A41-4E6B-A549-9EA13A71E91B}" destId="{E9B96DE8-3DD9-402A-A441-AB86060F704A}" srcOrd="1" destOrd="0" presId="urn:microsoft.com/office/officeart/2005/8/layout/radial5"/>
    <dgm:cxn modelId="{A74EF0B8-D8F4-49AB-89AF-127A6429990A}" type="presParOf" srcId="{E9B96DE8-3DD9-402A-A441-AB86060F704A}" destId="{3D56D884-EA3B-4E63-B59F-6E95DE46A511}" srcOrd="0" destOrd="0" presId="urn:microsoft.com/office/officeart/2005/8/layout/radial5"/>
    <dgm:cxn modelId="{5340C0BA-CBF3-431B-8B57-3DD8F0E4FE45}" type="presParOf" srcId="{FE10E140-5A41-4E6B-A549-9EA13A71E91B}" destId="{288F8C06-0BB4-4BE9-A9CA-7A1252B9EDFD}" srcOrd="2" destOrd="0" presId="urn:microsoft.com/office/officeart/2005/8/layout/radial5"/>
    <dgm:cxn modelId="{579AEE61-3C24-4A1B-8256-AC4D96F48F29}" type="presParOf" srcId="{FE10E140-5A41-4E6B-A549-9EA13A71E91B}" destId="{5CB0BC33-E19C-4892-8E3A-0F62777354FC}" srcOrd="3" destOrd="0" presId="urn:microsoft.com/office/officeart/2005/8/layout/radial5"/>
    <dgm:cxn modelId="{F8535EBA-A079-499E-BCDC-3CEEAD0DB753}" type="presParOf" srcId="{5CB0BC33-E19C-4892-8E3A-0F62777354FC}" destId="{EA1BC7C8-813D-4932-867E-409AED447A58}" srcOrd="0" destOrd="0" presId="urn:microsoft.com/office/officeart/2005/8/layout/radial5"/>
    <dgm:cxn modelId="{B28E5B86-1D9F-43B3-B73F-96F405AFA4AE}" type="presParOf" srcId="{FE10E140-5A41-4E6B-A549-9EA13A71E91B}" destId="{92EAB968-67C4-48AE-BD44-78E4D8579FBE}" srcOrd="4" destOrd="0" presId="urn:microsoft.com/office/officeart/2005/8/layout/radial5"/>
    <dgm:cxn modelId="{FB486358-4793-4790-9EF2-51878660923F}" type="presParOf" srcId="{FE10E140-5A41-4E6B-A549-9EA13A71E91B}" destId="{FC0B4AC7-E0D4-4B3D-B522-54C306814B7D}" srcOrd="5" destOrd="0" presId="urn:microsoft.com/office/officeart/2005/8/layout/radial5"/>
    <dgm:cxn modelId="{4F708947-4589-4232-A9D1-BA3C5EAFE2F8}" type="presParOf" srcId="{FC0B4AC7-E0D4-4B3D-B522-54C306814B7D}" destId="{08EEE686-88FB-439D-8D91-C43335BF4FB7}" srcOrd="0" destOrd="0" presId="urn:microsoft.com/office/officeart/2005/8/layout/radial5"/>
    <dgm:cxn modelId="{B92D1517-CDD4-4B2C-BB99-3E1C34280E30}" type="presParOf" srcId="{FE10E140-5A41-4E6B-A549-9EA13A71E91B}" destId="{F296C75F-4C56-4BB5-8276-6968796C9267}" srcOrd="6" destOrd="0" presId="urn:microsoft.com/office/officeart/2005/8/layout/radial5"/>
    <dgm:cxn modelId="{48ADDA6A-4D08-44A1-ADA3-844B40840E21}" type="presParOf" srcId="{FE10E140-5A41-4E6B-A549-9EA13A71E91B}" destId="{CE5E4F16-BFC2-4FEC-B350-A8F93B87B164}" srcOrd="7" destOrd="0" presId="urn:microsoft.com/office/officeart/2005/8/layout/radial5"/>
    <dgm:cxn modelId="{D3E39EE3-AF54-4FF5-99D4-F1E392D5354F}" type="presParOf" srcId="{CE5E4F16-BFC2-4FEC-B350-A8F93B87B164}" destId="{1012B105-AC0C-42B1-B39D-4C02BE19A99E}" srcOrd="0" destOrd="0" presId="urn:microsoft.com/office/officeart/2005/8/layout/radial5"/>
    <dgm:cxn modelId="{96F15140-2B1E-47D6-A243-4DB3E320ABCD}" type="presParOf" srcId="{FE10E140-5A41-4E6B-A549-9EA13A71E91B}" destId="{5B24E0F7-E2C3-4EA7-A306-F960231D5866}" srcOrd="8" destOrd="0" presId="urn:microsoft.com/office/officeart/2005/8/layout/radial5"/>
    <dgm:cxn modelId="{480310F4-FB78-4FA6-A452-AB0D440A4414}" type="presParOf" srcId="{FE10E140-5A41-4E6B-A549-9EA13A71E91B}" destId="{C1D0DEE4-8228-42C3-AB14-79C167EC7735}" srcOrd="9" destOrd="0" presId="urn:microsoft.com/office/officeart/2005/8/layout/radial5"/>
    <dgm:cxn modelId="{DB587544-56FE-42BF-A500-031586098B75}" type="presParOf" srcId="{C1D0DEE4-8228-42C3-AB14-79C167EC7735}" destId="{379EF928-2F11-4250-BD7C-2204ED56E0FF}" srcOrd="0" destOrd="0" presId="urn:microsoft.com/office/officeart/2005/8/layout/radial5"/>
    <dgm:cxn modelId="{50FE553F-69F8-4902-860D-7A2D61FA0C0E}" type="presParOf" srcId="{FE10E140-5A41-4E6B-A549-9EA13A71E91B}" destId="{6B5BDBCF-42E0-40A2-B141-6FFE9667A1A3}" srcOrd="10"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6B43B-9383-4E0A-88D8-69DF3087F924}" type="datetimeFigureOut">
              <a:rPr lang="en-US" smtClean="0"/>
              <a:pPr/>
              <a:t>2/2/2015</a:t>
            </a:fld>
            <a:endParaRPr lang="en-US"/>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51384E-45F8-45BF-B353-837AE18DB0CC}" type="slidenum">
              <a:rPr lang="en-US" smtClean="0"/>
              <a:pPr/>
              <a:t>‹nr.›</a:t>
            </a:fld>
            <a:endParaRPr lang="en-US"/>
          </a:p>
        </p:txBody>
      </p:sp>
    </p:spTree>
    <p:extLst>
      <p:ext uri="{BB962C8B-B14F-4D97-AF65-F5344CB8AC3E}">
        <p14:creationId xmlns:p14="http://schemas.microsoft.com/office/powerpoint/2010/main" xmlns="" val="300063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2509A015-445E-4D7F-AC5E-B9AAED7D0361}" type="slidenum">
              <a:rPr lang="en-GB" smtClean="0"/>
              <a:pPr/>
              <a:t>1</a:t>
            </a:fld>
            <a:endParaRPr lang="en-GB"/>
          </a:p>
        </p:txBody>
      </p:sp>
    </p:spTree>
    <p:extLst>
      <p:ext uri="{BB962C8B-B14F-4D97-AF65-F5344CB8AC3E}">
        <p14:creationId xmlns:p14="http://schemas.microsoft.com/office/powerpoint/2010/main" xmlns="" val="1535214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2509A015-445E-4D7F-AC5E-B9AAED7D0361}" type="slidenum">
              <a:rPr lang="en-GB" smtClean="0"/>
              <a:pPr/>
              <a:t>10</a:t>
            </a:fld>
            <a:endParaRPr lang="en-GB"/>
          </a:p>
        </p:txBody>
      </p:sp>
    </p:spTree>
    <p:extLst>
      <p:ext uri="{BB962C8B-B14F-4D97-AF65-F5344CB8AC3E}">
        <p14:creationId xmlns:p14="http://schemas.microsoft.com/office/powerpoint/2010/main" xmlns="" val="3486112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fld id="{E051384E-45F8-45BF-B353-837AE18DB0CC}" type="slidenum">
              <a:rPr lang="en-US" smtClean="0"/>
              <a:pPr/>
              <a:t>11</a:t>
            </a:fld>
            <a:endParaRPr lang="en-US"/>
          </a:p>
        </p:txBody>
      </p:sp>
    </p:spTree>
    <p:extLst>
      <p:ext uri="{BB962C8B-B14F-4D97-AF65-F5344CB8AC3E}">
        <p14:creationId xmlns:p14="http://schemas.microsoft.com/office/powerpoint/2010/main" xmlns="" val="403419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06045521-608A-4C10-A2CD-222B53F301A6}" type="slidenum">
              <a:rPr lang="en-US" smtClean="0"/>
              <a:pPr/>
              <a:t>12</a:t>
            </a:fld>
            <a:endParaRPr lang="en-US"/>
          </a:p>
        </p:txBody>
      </p:sp>
    </p:spTree>
    <p:extLst>
      <p:ext uri="{BB962C8B-B14F-4D97-AF65-F5344CB8AC3E}">
        <p14:creationId xmlns:p14="http://schemas.microsoft.com/office/powerpoint/2010/main" xmlns="" val="170768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smtClean="0"/>
              <a:t>Det</a:t>
            </a:r>
            <a:r>
              <a:rPr lang="da-DK" sz="1800" baseline="0" dirty="0" smtClean="0"/>
              <a:t> kan til tider skabe forundring når en øget autonomi ikke giver anledning til ændringer i adfærd: Tidsregistrering – fysioterapeuten som faktisk har mulighed for at bruge friere forløb men holder sig til standarderne. KOMPETENCE – VANE – MEN også TILLID TIL LEDEREN!!!!!!!!!!!!!!!!!</a:t>
            </a:r>
            <a:endParaRPr lang="da-DK" sz="1800" dirty="0" smtClean="0"/>
          </a:p>
          <a:p>
            <a:endParaRPr lang="da-DK" sz="1800" dirty="0" smtClean="0"/>
          </a:p>
          <a:p>
            <a:r>
              <a:rPr lang="da-DK" sz="1800" dirty="0" smtClean="0"/>
              <a:t>UDFORDRING: Finde</a:t>
            </a:r>
            <a:r>
              <a:rPr lang="da-DK" sz="1800" baseline="0" dirty="0" smtClean="0"/>
              <a:t> det rigtige niveau hvor ”Meget lågen skal åbnes” (Skal matche kompetence og tillidsniveau) </a:t>
            </a:r>
          </a:p>
          <a:p>
            <a:r>
              <a:rPr lang="da-DK" sz="1800" baseline="0" dirty="0" smtClean="0"/>
              <a:t>SKABE tillidsrelationer der reducerer risikoen ved at bruge råderummet. </a:t>
            </a:r>
            <a:endParaRPr lang="en-GB" sz="1800" dirty="0"/>
          </a:p>
        </p:txBody>
      </p:sp>
      <p:sp>
        <p:nvSpPr>
          <p:cNvPr id="4" name="Pladsholder til diasnummer 3"/>
          <p:cNvSpPr>
            <a:spLocks noGrp="1"/>
          </p:cNvSpPr>
          <p:nvPr>
            <p:ph type="sldNum" sz="quarter" idx="10"/>
          </p:nvPr>
        </p:nvSpPr>
        <p:spPr/>
        <p:txBody>
          <a:bodyPr/>
          <a:lstStyle/>
          <a:p>
            <a:fld id="{37A1E0D6-BC2A-4BEA-8BC8-5E88AA047436}" type="slidenum">
              <a:rPr lang="en-GB" smtClean="0"/>
              <a:pPr/>
              <a:t>13</a:t>
            </a:fld>
            <a:endParaRPr lang="en-GB"/>
          </a:p>
        </p:txBody>
      </p:sp>
    </p:spTree>
    <p:extLst>
      <p:ext uri="{BB962C8B-B14F-4D97-AF65-F5344CB8AC3E}">
        <p14:creationId xmlns:p14="http://schemas.microsoft.com/office/powerpoint/2010/main" xmlns="" val="417386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F4D17ED0-A51C-404B-9533-E54748495142}" type="slidenum">
              <a:rPr lang="en-GB" smtClean="0"/>
              <a:pPr/>
              <a:t>14</a:t>
            </a:fld>
            <a:endParaRPr lang="en-GB"/>
          </a:p>
        </p:txBody>
      </p:sp>
    </p:spTree>
    <p:extLst>
      <p:ext uri="{BB962C8B-B14F-4D97-AF65-F5344CB8AC3E}">
        <p14:creationId xmlns:p14="http://schemas.microsoft.com/office/powerpoint/2010/main" xmlns="" val="375896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2509A015-445E-4D7F-AC5E-B9AAED7D0361}" type="slidenum">
              <a:rPr lang="en-GB" smtClean="0"/>
              <a:pPr/>
              <a:t>2</a:t>
            </a:fld>
            <a:endParaRPr lang="en-GB"/>
          </a:p>
        </p:txBody>
      </p:sp>
    </p:spTree>
    <p:extLst>
      <p:ext uri="{BB962C8B-B14F-4D97-AF65-F5344CB8AC3E}">
        <p14:creationId xmlns:p14="http://schemas.microsoft.com/office/powerpoint/2010/main" xmlns="" val="221538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ALTSÅ IKKE NOK AT SIGE TILLID!!! Der</a:t>
            </a:r>
            <a:r>
              <a:rPr lang="da-DK" baseline="0" dirty="0" smtClean="0"/>
              <a:t> skal en vis mængde reel risiko på bordet før tilliden kan få plads til vokse…. </a:t>
            </a:r>
            <a:endParaRPr lang="en-GB" dirty="0"/>
          </a:p>
        </p:txBody>
      </p:sp>
      <p:sp>
        <p:nvSpPr>
          <p:cNvPr id="4" name="Pladsholder til diasnummer 3"/>
          <p:cNvSpPr>
            <a:spLocks noGrp="1"/>
          </p:cNvSpPr>
          <p:nvPr>
            <p:ph type="sldNum" sz="quarter" idx="10"/>
          </p:nvPr>
        </p:nvSpPr>
        <p:spPr/>
        <p:txBody>
          <a:bodyPr/>
          <a:lstStyle/>
          <a:p>
            <a:fld id="{2509A015-445E-4D7F-AC5E-B9AAED7D0361}" type="slidenum">
              <a:rPr lang="en-GB" smtClean="0"/>
              <a:pPr/>
              <a:t>3</a:t>
            </a:fld>
            <a:endParaRPr lang="en-GB"/>
          </a:p>
        </p:txBody>
      </p:sp>
    </p:spTree>
    <p:extLst>
      <p:ext uri="{BB962C8B-B14F-4D97-AF65-F5344CB8AC3E}">
        <p14:creationId xmlns:p14="http://schemas.microsoft.com/office/powerpoint/2010/main" xmlns="" val="65730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itchFamily="34" charset="0"/>
              <a:buNone/>
            </a:pPr>
            <a:r>
              <a:rPr lang="da-DK" baseline="0" dirty="0" smtClean="0"/>
              <a:t>EKSEMPLER – IKKE UDTRYK FOR FULDT BILLEDE! DER ER HELT SIKKERT MASSER AF ANDRE SPÆNDENDE TILTAG SOM JEG BARE IKKE ER STØDT PÅ: </a:t>
            </a:r>
          </a:p>
          <a:p>
            <a:pPr marL="0" indent="0">
              <a:buFont typeface="Arial" pitchFamily="34" charset="0"/>
              <a:buNone/>
            </a:pPr>
            <a:endParaRPr lang="da-DK" baseline="0" dirty="0" smtClean="0"/>
          </a:p>
          <a:p>
            <a:pPr marL="171450" indent="-171450">
              <a:buFont typeface="Arial" pitchFamily="34" charset="0"/>
              <a:buChar char="•"/>
            </a:pPr>
            <a:endParaRPr lang="da-DK" baseline="0" dirty="0" smtClean="0"/>
          </a:p>
          <a:p>
            <a:pPr marL="0" indent="0">
              <a:buFont typeface="Arial" pitchFamily="34" charset="0"/>
              <a:buNone/>
            </a:pPr>
            <a:r>
              <a:rPr lang="da-DK" b="1" baseline="0" dirty="0" smtClean="0"/>
              <a:t>BESØGBLOKKE i SUF</a:t>
            </a:r>
          </a:p>
          <a:p>
            <a:pPr marL="171450" indent="-171450">
              <a:buFont typeface="Arial" pitchFamily="34" charset="0"/>
              <a:buChar char="•"/>
            </a:pPr>
            <a:r>
              <a:rPr lang="da-DK" sz="1200" dirty="0" smtClean="0"/>
              <a:t>skift fra meget detaljerede enkeltydelser til besøgsblokke, som i bredere rammer beskriver borgerens behov</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a-DK" sz="1200" dirty="0" smtClean="0"/>
              <a:t>Dokumentationen i </a:t>
            </a:r>
            <a:r>
              <a:rPr lang="da-DK" sz="1200" dirty="0" err="1" smtClean="0"/>
              <a:t>PDA’en</a:t>
            </a:r>
            <a:r>
              <a:rPr lang="da-DK" sz="1200" dirty="0" smtClean="0"/>
              <a:t> ændres så man kun registrerer ændringer i plejen og ikke de ydelser der er gennemført efter planen. </a:t>
            </a:r>
          </a:p>
          <a:p>
            <a:pPr marL="0" indent="0">
              <a:buFont typeface="Arial" pitchFamily="34" charset="0"/>
              <a:buNone/>
            </a:pPr>
            <a:endParaRPr lang="da-DK" baseline="0" dirty="0" smtClean="0"/>
          </a:p>
          <a:p>
            <a:pPr marL="0" indent="0">
              <a:buFont typeface="Arial" pitchFamily="34" charset="0"/>
              <a:buNone/>
            </a:pPr>
            <a:r>
              <a:rPr lang="da-DK" b="1" baseline="0" dirty="0" smtClean="0"/>
              <a:t>MED i BUF:</a:t>
            </a:r>
          </a:p>
          <a:p>
            <a:pPr marL="171450" indent="-171450">
              <a:buFont typeface="Arial" pitchFamily="34" charset="0"/>
              <a:buChar char="•"/>
            </a:pPr>
            <a:r>
              <a:rPr lang="da-DK" sz="1200" b="0" i="0" u="none" strike="noStrike" kern="1200" baseline="0" dirty="0" smtClean="0">
                <a:solidFill>
                  <a:schemeClr val="tx1"/>
                </a:solidFill>
                <a:latin typeface="+mn-lt"/>
                <a:ea typeface="+mn-ea"/>
                <a:cs typeface="+mn-cs"/>
              </a:rPr>
              <a:t>Aftale på plads Maj 2013 – implementeres nu! </a:t>
            </a:r>
          </a:p>
          <a:p>
            <a:pPr marL="171450" indent="-171450">
              <a:buFont typeface="Arial" pitchFamily="34" charset="0"/>
              <a:buChar char="•"/>
            </a:pPr>
            <a:r>
              <a:rPr lang="da-DK" sz="1200" b="0" i="0" u="none" strike="noStrike" kern="1200" baseline="0" dirty="0" smtClean="0">
                <a:solidFill>
                  <a:schemeClr val="tx1"/>
                </a:solidFill>
                <a:latin typeface="+mn-lt"/>
                <a:ea typeface="+mn-ea"/>
                <a:cs typeface="+mn-cs"/>
              </a:rPr>
              <a:t>væk fra ”dem og os-kulturen” og i stedet arbejde for en ”vi-kultur” </a:t>
            </a:r>
          </a:p>
          <a:p>
            <a:pPr marL="171450" indent="-171450">
              <a:buFont typeface="Arial" pitchFamily="34" charset="0"/>
              <a:buChar char="•"/>
            </a:pPr>
            <a:r>
              <a:rPr lang="da-DK" sz="1200" b="0" i="0" u="none" strike="noStrike" kern="1200" baseline="0" dirty="0" smtClean="0">
                <a:solidFill>
                  <a:schemeClr val="tx1"/>
                </a:solidFill>
                <a:latin typeface="+mn-lt"/>
                <a:ea typeface="+mn-ea"/>
                <a:cs typeface="+mn-cs"/>
              </a:rPr>
              <a:t>Tillid som central ambition</a:t>
            </a:r>
          </a:p>
          <a:p>
            <a:pPr marL="171450" indent="-171450">
              <a:buFont typeface="Arial" pitchFamily="34" charset="0"/>
              <a:buChar char="•"/>
            </a:pPr>
            <a:r>
              <a:rPr lang="da-DK" sz="1200" b="0" i="0" u="none" strike="noStrike" kern="1200" baseline="0" dirty="0" err="1" smtClean="0">
                <a:solidFill>
                  <a:schemeClr val="tx1"/>
                </a:solidFill>
                <a:latin typeface="+mn-lt"/>
                <a:ea typeface="+mn-ea"/>
                <a:cs typeface="+mn-cs"/>
              </a:rPr>
              <a:t>MED-indflydelse</a:t>
            </a:r>
            <a:r>
              <a:rPr lang="da-DK" sz="1200" b="0" i="0" u="none" strike="noStrike" kern="1200" baseline="0" dirty="0" smtClean="0">
                <a:solidFill>
                  <a:schemeClr val="tx1"/>
                </a:solidFill>
                <a:latin typeface="+mn-lt"/>
                <a:ea typeface="+mn-ea"/>
                <a:cs typeface="+mn-cs"/>
              </a:rPr>
              <a:t>, </a:t>
            </a:r>
            <a:r>
              <a:rPr lang="da-DK" sz="1200" b="0" i="0" u="none" strike="noStrike" kern="1200" baseline="0" dirty="0" err="1" smtClean="0">
                <a:solidFill>
                  <a:schemeClr val="tx1"/>
                </a:solidFill>
                <a:latin typeface="+mn-lt"/>
                <a:ea typeface="+mn-ea"/>
                <a:cs typeface="+mn-cs"/>
              </a:rPr>
              <a:t>MED-ansvar</a:t>
            </a:r>
            <a:r>
              <a:rPr lang="da-DK" sz="1200" b="0" i="0" u="none" strike="noStrike" kern="1200" baseline="0" dirty="0" smtClean="0">
                <a:solidFill>
                  <a:schemeClr val="tx1"/>
                </a:solidFill>
                <a:latin typeface="+mn-lt"/>
                <a:ea typeface="+mn-ea"/>
                <a:cs typeface="+mn-cs"/>
              </a:rPr>
              <a:t> og </a:t>
            </a:r>
            <a:r>
              <a:rPr lang="da-DK" sz="1200" b="0" i="0" u="none" strike="noStrike" kern="1200" baseline="0" dirty="0" err="1" smtClean="0">
                <a:solidFill>
                  <a:schemeClr val="tx1"/>
                </a:solidFill>
                <a:latin typeface="+mn-lt"/>
                <a:ea typeface="+mn-ea"/>
                <a:cs typeface="+mn-cs"/>
              </a:rPr>
              <a:t>MED-bestemmelse</a:t>
            </a:r>
            <a:endParaRPr lang="da-DK" sz="1200" b="0" i="0" u="none" strike="noStrike" kern="1200" baseline="0" dirty="0" smtClean="0">
              <a:solidFill>
                <a:schemeClr val="tx1"/>
              </a:solidFill>
              <a:latin typeface="+mn-lt"/>
              <a:ea typeface="+mn-ea"/>
              <a:cs typeface="+mn-cs"/>
            </a:endParaRPr>
          </a:p>
          <a:p>
            <a:pPr marL="0" indent="0">
              <a:buFont typeface="Arial" pitchFamily="34" charset="0"/>
              <a:buNone/>
            </a:pPr>
            <a:r>
              <a:rPr lang="da-DK" baseline="0" dirty="0" smtClean="0"/>
              <a:t/>
            </a:r>
            <a:br>
              <a:rPr lang="da-DK" baseline="0" dirty="0" smtClean="0"/>
            </a:br>
            <a:r>
              <a:rPr lang="da-DK" b="1" baseline="0" dirty="0" smtClean="0"/>
              <a:t>DIGITALISERING AF ARKIVSYSTEM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a-DK" sz="1200" dirty="0" smtClean="0"/>
              <a:t>Fra 1890 TIL 1923 skrev politiet blad på alle borgere og der eksisterer i dag 1,4 millioner blade som har ligget på stadsarkivet i form af mikrofilm.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a-DK" sz="1200" dirty="0" smtClean="0"/>
              <a:t>Som borger var det vanskeligt at navigere rundt i arkivet, ligesom søgning krævede fysisk fremmøde i stadsarkivets åbningstid. </a:t>
            </a:r>
          </a:p>
          <a:p>
            <a:pPr marL="171450" indent="-171450">
              <a:buFont typeface="Arial" pitchFamily="34" charset="0"/>
              <a:buChar char="•"/>
            </a:pPr>
            <a:r>
              <a:rPr lang="da-DK" sz="1200" dirty="0" smtClean="0"/>
              <a:t>I samarbejde med en række slægtsforskningsforeninger opstår en ambition om at omsætte registerbladene til et digitalt register. </a:t>
            </a:r>
          </a:p>
          <a:p>
            <a:pPr marL="171450" indent="-171450">
              <a:buFont typeface="Arial" pitchFamily="34" charset="0"/>
              <a:buChar char="•"/>
            </a:pPr>
            <a:r>
              <a:rPr lang="da-DK" sz="1200" dirty="0" smtClean="0"/>
              <a:t>Det vurderes at en sådan registrering vil kræve flere hundrede årsværk og på et tidspunkt opstår ideen om at bede folk, der leder efter et kort, om selv at skrive det ind.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a-DK" sz="1200" dirty="0" smtClean="0"/>
              <a:t>Der vælges en projektlederen som igennem hele projektet involveres de frivillige i processen og skaber dialog om de løsninger der vælges. Projektlederen gives på tilsvarende vis stort råde- og beslutningsrum.</a:t>
            </a:r>
          </a:p>
          <a:p>
            <a:pPr marL="171450" indent="-171450">
              <a:buFont typeface="Arial" pitchFamily="34" charset="0"/>
              <a:buChar char="•"/>
            </a:pPr>
            <a:r>
              <a:rPr lang="da-DK" sz="1200" dirty="0" smtClean="0"/>
              <a:t>I løbet af relativ kort tid mobiliseres der 5000 frivillige, som i januar 2013 afslutter registreringen af alle hovedpersoner.</a:t>
            </a:r>
          </a:p>
          <a:p>
            <a:pPr marL="0" indent="0">
              <a:buFont typeface="Arial" pitchFamily="34" charset="0"/>
              <a:buNone/>
            </a:pPr>
            <a:endParaRPr lang="da-DK" sz="1200" dirty="0" smtClean="0"/>
          </a:p>
          <a:p>
            <a:pPr marL="0" indent="0">
              <a:buFont typeface="Arial" pitchFamily="34" charset="0"/>
              <a:buNone/>
            </a:pPr>
            <a:r>
              <a:rPr lang="da-DK" sz="1200" b="1" dirty="0" smtClean="0"/>
              <a:t>DOKUMENTATIONSSPORET – SOF</a:t>
            </a:r>
          </a:p>
          <a:p>
            <a:pPr marL="171450" indent="-171450">
              <a:buFont typeface="Arial" pitchFamily="34" charset="0"/>
              <a:buChar char="•"/>
            </a:pPr>
            <a:r>
              <a:rPr lang="da-DK" sz="1200" b="0" dirty="0" smtClean="0"/>
              <a:t>Ambition om at gøre </a:t>
            </a:r>
            <a:r>
              <a:rPr lang="da-DK" sz="1200" b="0" dirty="0" err="1" smtClean="0"/>
              <a:t>dokumenation</a:t>
            </a:r>
            <a:r>
              <a:rPr lang="da-DK" sz="1200" b="0" baseline="0" dirty="0" smtClean="0"/>
              <a:t> mere meningsfuld</a:t>
            </a:r>
          </a:p>
          <a:p>
            <a:pPr marL="171450" indent="-171450">
              <a:buFont typeface="Arial" pitchFamily="34" charset="0"/>
              <a:buChar char="•"/>
            </a:pPr>
            <a:r>
              <a:rPr lang="da-DK" sz="1200" b="0" baseline="0" dirty="0" smtClean="0"/>
              <a:t>Mere kontakt og dialog mellem forvaltning og institutioner om kontrol</a:t>
            </a:r>
          </a:p>
          <a:p>
            <a:pPr marL="171450" indent="-171450">
              <a:buFont typeface="Arial" pitchFamily="34" charset="0"/>
              <a:buChar char="•"/>
            </a:pPr>
            <a:r>
              <a:rPr lang="da-DK" sz="1200" b="0" baseline="0" dirty="0" smtClean="0"/>
              <a:t>Medarbejderrejser – praktikforløb</a:t>
            </a:r>
          </a:p>
          <a:p>
            <a:pPr marL="171450" indent="-171450">
              <a:buFont typeface="Arial" pitchFamily="34" charset="0"/>
              <a:buChar char="•"/>
            </a:pPr>
            <a:r>
              <a:rPr lang="da-DK" sz="1200" b="0" baseline="0" dirty="0" smtClean="0"/>
              <a:t>Meningssamlingen som mulighed for at rejse dialog om kontrol der ikke giver mening. </a:t>
            </a:r>
          </a:p>
          <a:p>
            <a:pPr marL="171450" indent="-171450">
              <a:buFont typeface="Arial" pitchFamily="34" charset="0"/>
              <a:buChar char="•"/>
            </a:pPr>
            <a:endParaRPr lang="da-DK" sz="1200" b="0" baseline="0" dirty="0" smtClean="0"/>
          </a:p>
          <a:p>
            <a:pPr marL="0" indent="0">
              <a:buFont typeface="Arial" pitchFamily="34" charset="0"/>
              <a:buNone/>
            </a:pPr>
            <a:r>
              <a:rPr lang="da-DK" sz="1200" b="1" baseline="0" dirty="0" smtClean="0"/>
              <a:t>FRISÆT INSTITUTIONERNE- ØKF</a:t>
            </a:r>
          </a:p>
          <a:p>
            <a:pPr marL="171450" indent="-171450">
              <a:buFont typeface="Arial" pitchFamily="34" charset="0"/>
              <a:buChar char="•"/>
            </a:pPr>
            <a:r>
              <a:rPr lang="da-DK" sz="1200" b="0" baseline="0" dirty="0" smtClean="0"/>
              <a:t>Politisk forankret tiltag fra MAJ 2013</a:t>
            </a:r>
          </a:p>
          <a:p>
            <a:pPr marL="171450" indent="-171450">
              <a:buFont typeface="Arial" pitchFamily="34" charset="0"/>
              <a:buChar char="•"/>
            </a:pPr>
            <a:r>
              <a:rPr lang="da-DK" sz="1200" b="0" baseline="0" dirty="0" smtClean="0"/>
              <a:t>En række navngivne institutioner frisættes fra bestemte regler og krav, for at give mere plads til udvikling af kerneopgaven</a:t>
            </a:r>
          </a:p>
          <a:p>
            <a:pPr marL="171450" indent="-171450">
              <a:buFont typeface="Arial" pitchFamily="34" charset="0"/>
              <a:buChar char="•"/>
            </a:pPr>
            <a:endParaRPr lang="da-DK" sz="1200" b="0" baseline="0" dirty="0" smtClean="0"/>
          </a:p>
          <a:p>
            <a:pPr marL="0" indent="0">
              <a:buFont typeface="Arial" pitchFamily="34" charset="0"/>
              <a:buNone/>
            </a:pPr>
            <a:r>
              <a:rPr lang="da-DK" sz="1200" b="0" baseline="0" dirty="0" smtClean="0"/>
              <a:t>OVERGANG:</a:t>
            </a:r>
            <a:br>
              <a:rPr lang="da-DK" sz="1200" b="0" baseline="0" dirty="0" smtClean="0"/>
            </a:br>
            <a:r>
              <a:rPr lang="da-DK" sz="1200" b="0" baseline="0" dirty="0" smtClean="0"/>
              <a:t>Fælles træk: Ambition om at skabe mere tid til kerneopgaven, til faglighed og autonomi for medarbejderne. </a:t>
            </a:r>
          </a:p>
          <a:p>
            <a:pPr marL="0" indent="0">
              <a:buFont typeface="Arial" pitchFamily="34" charset="0"/>
              <a:buNone/>
            </a:pPr>
            <a:r>
              <a:rPr lang="da-DK" sz="1200" b="0" baseline="0" dirty="0" smtClean="0"/>
              <a:t>DERFOR kommer tillid ofte til at ”snakke” op ad en debat omkring kontrol….. </a:t>
            </a:r>
          </a:p>
          <a:p>
            <a:pPr marL="0" indent="0">
              <a:buFont typeface="Arial" pitchFamily="34" charset="0"/>
              <a:buNone/>
            </a:pPr>
            <a:endParaRPr lang="en-GB" b="0" dirty="0"/>
          </a:p>
        </p:txBody>
      </p:sp>
      <p:sp>
        <p:nvSpPr>
          <p:cNvPr id="4" name="Pladsholder til diasnummer 3"/>
          <p:cNvSpPr>
            <a:spLocks noGrp="1"/>
          </p:cNvSpPr>
          <p:nvPr>
            <p:ph type="sldNum" sz="quarter" idx="10"/>
          </p:nvPr>
        </p:nvSpPr>
        <p:spPr/>
        <p:txBody>
          <a:bodyPr/>
          <a:lstStyle/>
          <a:p>
            <a:fld id="{2509A015-445E-4D7F-AC5E-B9AAED7D0361}" type="slidenum">
              <a:rPr lang="en-GB" smtClean="0"/>
              <a:pPr/>
              <a:t>4</a:t>
            </a:fld>
            <a:endParaRPr lang="en-GB"/>
          </a:p>
        </p:txBody>
      </p:sp>
    </p:spTree>
    <p:extLst>
      <p:ext uri="{BB962C8B-B14F-4D97-AF65-F5344CB8AC3E}">
        <p14:creationId xmlns:p14="http://schemas.microsoft.com/office/powerpoint/2010/main" xmlns="" val="214866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F4D17ED0-A51C-404B-9533-E54748495142}" type="slidenum">
              <a:rPr lang="en-GB" smtClean="0"/>
              <a:pPr/>
              <a:t>5</a:t>
            </a:fld>
            <a:endParaRPr lang="en-GB"/>
          </a:p>
        </p:txBody>
      </p:sp>
    </p:spTree>
    <p:extLst>
      <p:ext uri="{BB962C8B-B14F-4D97-AF65-F5344CB8AC3E}">
        <p14:creationId xmlns:p14="http://schemas.microsoft.com/office/powerpoint/2010/main" xmlns="" val="385006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a:p>
        </p:txBody>
      </p:sp>
      <p:sp>
        <p:nvSpPr>
          <p:cNvPr id="4" name="Pladsholder til diasnummer 3"/>
          <p:cNvSpPr>
            <a:spLocks noGrp="1"/>
          </p:cNvSpPr>
          <p:nvPr>
            <p:ph type="sldNum" sz="quarter" idx="10"/>
          </p:nvPr>
        </p:nvSpPr>
        <p:spPr/>
        <p:txBody>
          <a:bodyPr/>
          <a:lstStyle/>
          <a:p>
            <a:fld id="{7731D247-6E80-46DB-AAA7-0B5ED49500EA}" type="slidenum">
              <a:rPr lang="en-US" smtClean="0"/>
              <a:pPr/>
              <a:t>6</a:t>
            </a:fld>
            <a:endParaRPr lang="en-US"/>
          </a:p>
        </p:txBody>
      </p:sp>
    </p:spTree>
    <p:extLst>
      <p:ext uri="{BB962C8B-B14F-4D97-AF65-F5344CB8AC3E}">
        <p14:creationId xmlns:p14="http://schemas.microsoft.com/office/powerpoint/2010/main" xmlns="" val="340017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2509A015-445E-4D7F-AC5E-B9AAED7D0361}" type="slidenum">
              <a:rPr lang="en-GB" smtClean="0"/>
              <a:pPr/>
              <a:t>7</a:t>
            </a:fld>
            <a:endParaRPr lang="en-GB"/>
          </a:p>
        </p:txBody>
      </p:sp>
    </p:spTree>
    <p:extLst>
      <p:ext uri="{BB962C8B-B14F-4D97-AF65-F5344CB8AC3E}">
        <p14:creationId xmlns:p14="http://schemas.microsoft.com/office/powerpoint/2010/main" xmlns="" val="351372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diasnummer 3"/>
          <p:cNvSpPr>
            <a:spLocks noGrp="1"/>
          </p:cNvSpPr>
          <p:nvPr>
            <p:ph type="sldNum" sz="quarter" idx="10"/>
          </p:nvPr>
        </p:nvSpPr>
        <p:spPr/>
        <p:txBody>
          <a:bodyPr/>
          <a:lstStyle/>
          <a:p>
            <a:fld id="{2509A015-445E-4D7F-AC5E-B9AAED7D0361}" type="slidenum">
              <a:rPr lang="en-GB" smtClean="0"/>
              <a:pPr/>
              <a:t>8</a:t>
            </a:fld>
            <a:endParaRPr lang="en-GB"/>
          </a:p>
        </p:txBody>
      </p:sp>
    </p:spTree>
    <p:extLst>
      <p:ext uri="{BB962C8B-B14F-4D97-AF65-F5344CB8AC3E}">
        <p14:creationId xmlns:p14="http://schemas.microsoft.com/office/powerpoint/2010/main" xmlns="" val="28301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KONTEKSTEN HAR BETYDNING</a:t>
            </a:r>
            <a:r>
              <a:rPr lang="da-DK" b="1" baseline="0" dirty="0" smtClean="0"/>
              <a:t> PÅ TVÆRS AF FORVALTNINGER: RISIKO OPLEVES SOM FORSKELLIG: </a:t>
            </a:r>
          </a:p>
          <a:p>
            <a:pPr marL="171450" indent="-171450">
              <a:buFont typeface="Arial" pitchFamily="34" charset="0"/>
              <a:buChar char="•"/>
            </a:pPr>
            <a:r>
              <a:rPr lang="da-DK" baseline="0" dirty="0" smtClean="0"/>
              <a:t>OPGAVETYPEN </a:t>
            </a:r>
          </a:p>
          <a:p>
            <a:pPr marL="171450" indent="-171450">
              <a:buFont typeface="Arial" pitchFamily="34" charset="0"/>
              <a:buChar char="•"/>
            </a:pPr>
            <a:r>
              <a:rPr lang="da-DK" baseline="0" dirty="0" smtClean="0"/>
              <a:t>GRADEN AF NATIONAL REGULERING AF OMRÅDET</a:t>
            </a:r>
          </a:p>
          <a:p>
            <a:pPr marL="171450" indent="-171450">
              <a:buFont typeface="Arial" pitchFamily="34" charset="0"/>
              <a:buChar char="•"/>
            </a:pPr>
            <a:r>
              <a:rPr lang="da-DK" baseline="0" dirty="0" smtClean="0"/>
              <a:t>PRESSENS BEVÅGENHED</a:t>
            </a:r>
          </a:p>
          <a:p>
            <a:pPr marL="171450" indent="-171450">
              <a:buFont typeface="Arial" pitchFamily="34" charset="0"/>
              <a:buChar char="•"/>
            </a:pPr>
            <a:r>
              <a:rPr lang="da-DK" baseline="0" dirty="0" smtClean="0"/>
              <a:t>STYRINGSHISTORIE – HVOR STRAMT HAR MAN STYRET</a:t>
            </a:r>
          </a:p>
          <a:p>
            <a:pPr marL="0" indent="0">
              <a:buFont typeface="Arial" pitchFamily="34" charset="0"/>
              <a:buNone/>
            </a:pPr>
            <a:endParaRPr lang="da-DK" baseline="0" dirty="0" smtClean="0"/>
          </a:p>
          <a:p>
            <a:pPr marL="0" indent="0">
              <a:buFont typeface="Arial" pitchFamily="34" charset="0"/>
              <a:buNone/>
            </a:pPr>
            <a:r>
              <a:rPr lang="da-DK" b="1" baseline="0" dirty="0" smtClean="0">
                <a:solidFill>
                  <a:schemeClr val="accent6">
                    <a:lumMod val="75000"/>
                  </a:schemeClr>
                </a:solidFill>
              </a:rPr>
              <a:t>JO MERE RISIKO – JO MERE TENDENS TIL KONTROL</a:t>
            </a:r>
            <a:r>
              <a:rPr lang="da-DK" baseline="0" dirty="0" smtClean="0"/>
              <a:t/>
            </a:r>
            <a:br>
              <a:rPr lang="da-DK" baseline="0" dirty="0" smtClean="0"/>
            </a:br>
            <a:endParaRPr lang="en-GB" dirty="0"/>
          </a:p>
        </p:txBody>
      </p:sp>
      <p:sp>
        <p:nvSpPr>
          <p:cNvPr id="4" name="Pladsholder til diasnummer 3"/>
          <p:cNvSpPr>
            <a:spLocks noGrp="1"/>
          </p:cNvSpPr>
          <p:nvPr>
            <p:ph type="sldNum" sz="quarter" idx="10"/>
          </p:nvPr>
        </p:nvSpPr>
        <p:spPr/>
        <p:txBody>
          <a:bodyPr/>
          <a:lstStyle/>
          <a:p>
            <a:fld id="{20D75421-9DDF-465C-BA8D-25ACB6139D2D}" type="slidenum">
              <a:rPr lang="en-GB" smtClean="0"/>
              <a:pPr/>
              <a:t>9</a:t>
            </a:fld>
            <a:endParaRPr lang="en-GB"/>
          </a:p>
        </p:txBody>
      </p:sp>
    </p:spTree>
    <p:extLst>
      <p:ext uri="{BB962C8B-B14F-4D97-AF65-F5344CB8AC3E}">
        <p14:creationId xmlns:p14="http://schemas.microsoft.com/office/powerpoint/2010/main" xmlns="" val="1737291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en-US"/>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en-US"/>
          </a:p>
        </p:txBody>
      </p:sp>
      <p:sp>
        <p:nvSpPr>
          <p:cNvPr id="4" name="Pladsholder til dato 3"/>
          <p:cNvSpPr>
            <a:spLocks noGrp="1"/>
          </p:cNvSpPr>
          <p:nvPr>
            <p:ph type="dt" sz="half" idx="10"/>
          </p:nvPr>
        </p:nvSpPr>
        <p:spPr/>
        <p:txBody>
          <a:bodyPr/>
          <a:lstStyle/>
          <a:p>
            <a:fld id="{2A9069C5-C7A2-4A56-8D56-FC84C5A3BE96}" type="datetimeFigureOut">
              <a:rPr lang="en-US" smtClean="0"/>
              <a:pPr/>
              <a:t>2/2/2015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diasnummer 5"/>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13354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p>
            <a:fld id="{2A9069C5-C7A2-4A56-8D56-FC84C5A3BE96}" type="datetimeFigureOut">
              <a:rPr lang="en-US" smtClean="0"/>
              <a:pPr/>
              <a:t>2/2/2015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diasnummer 5"/>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155203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en-US"/>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p>
            <a:fld id="{2A9069C5-C7A2-4A56-8D56-FC84C5A3BE96}" type="datetimeFigureOut">
              <a:rPr lang="en-US" smtClean="0"/>
              <a:pPr/>
              <a:t>2/2/2015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diasnummer 5"/>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108837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10"/>
          </p:nvPr>
        </p:nvSpPr>
        <p:spPr/>
        <p:txBody>
          <a:bodyPr/>
          <a:lstStyle/>
          <a:p>
            <a:fld id="{2A9069C5-C7A2-4A56-8D56-FC84C5A3BE96}" type="datetimeFigureOut">
              <a:rPr lang="en-US" smtClean="0"/>
              <a:pPr/>
              <a:t>2/2/2015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diasnummer 5"/>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227330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en-US"/>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2A9069C5-C7A2-4A56-8D56-FC84C5A3BE96}" type="datetimeFigureOut">
              <a:rPr lang="en-US" smtClean="0"/>
              <a:pPr/>
              <a:t>2/2/2015</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diasnummer 5"/>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386780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dato 4"/>
          <p:cNvSpPr>
            <a:spLocks noGrp="1"/>
          </p:cNvSpPr>
          <p:nvPr>
            <p:ph type="dt" sz="half" idx="10"/>
          </p:nvPr>
        </p:nvSpPr>
        <p:spPr/>
        <p:txBody>
          <a:bodyPr/>
          <a:lstStyle/>
          <a:p>
            <a:fld id="{2A9069C5-C7A2-4A56-8D56-FC84C5A3BE96}" type="datetimeFigureOut">
              <a:rPr lang="en-US" smtClean="0"/>
              <a:pPr/>
              <a:t>2/2/2015</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diasnummer 6"/>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191660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en-US"/>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7" name="Pladsholder til dato 6"/>
          <p:cNvSpPr>
            <a:spLocks noGrp="1"/>
          </p:cNvSpPr>
          <p:nvPr>
            <p:ph type="dt" sz="half" idx="10"/>
          </p:nvPr>
        </p:nvSpPr>
        <p:spPr/>
        <p:txBody>
          <a:bodyPr/>
          <a:lstStyle/>
          <a:p>
            <a:fld id="{2A9069C5-C7A2-4A56-8D56-FC84C5A3BE96}" type="datetimeFigureOut">
              <a:rPr lang="en-US" smtClean="0"/>
              <a:pPr/>
              <a:t>2/2/2015</a:t>
            </a:fld>
            <a:endParaRPr lang="en-US"/>
          </a:p>
        </p:txBody>
      </p:sp>
      <p:sp>
        <p:nvSpPr>
          <p:cNvPr id="8" name="Pladsholder til sidefod 7"/>
          <p:cNvSpPr>
            <a:spLocks noGrp="1"/>
          </p:cNvSpPr>
          <p:nvPr>
            <p:ph type="ftr" sz="quarter" idx="11"/>
          </p:nvPr>
        </p:nvSpPr>
        <p:spPr/>
        <p:txBody>
          <a:bodyPr/>
          <a:lstStyle/>
          <a:p>
            <a:endParaRPr lang="en-US"/>
          </a:p>
        </p:txBody>
      </p:sp>
      <p:sp>
        <p:nvSpPr>
          <p:cNvPr id="9" name="Pladsholder til diasnummer 8"/>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57847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a:p>
        </p:txBody>
      </p:sp>
      <p:sp>
        <p:nvSpPr>
          <p:cNvPr id="3" name="Pladsholder til dato 2"/>
          <p:cNvSpPr>
            <a:spLocks noGrp="1"/>
          </p:cNvSpPr>
          <p:nvPr>
            <p:ph type="dt" sz="half" idx="10"/>
          </p:nvPr>
        </p:nvSpPr>
        <p:spPr/>
        <p:txBody>
          <a:bodyPr/>
          <a:lstStyle/>
          <a:p>
            <a:fld id="{2A9069C5-C7A2-4A56-8D56-FC84C5A3BE96}" type="datetimeFigureOut">
              <a:rPr lang="en-US" smtClean="0"/>
              <a:pPr/>
              <a:t>2/2/2015</a:t>
            </a:fld>
            <a:endParaRPr lang="en-US"/>
          </a:p>
        </p:txBody>
      </p:sp>
      <p:sp>
        <p:nvSpPr>
          <p:cNvPr id="4" name="Pladsholder til sidefod 3"/>
          <p:cNvSpPr>
            <a:spLocks noGrp="1"/>
          </p:cNvSpPr>
          <p:nvPr>
            <p:ph type="ftr" sz="quarter" idx="11"/>
          </p:nvPr>
        </p:nvSpPr>
        <p:spPr/>
        <p:txBody>
          <a:bodyPr/>
          <a:lstStyle/>
          <a:p>
            <a:endParaRPr lang="en-US"/>
          </a:p>
        </p:txBody>
      </p:sp>
      <p:sp>
        <p:nvSpPr>
          <p:cNvPr id="5" name="Pladsholder til diasnummer 4"/>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10526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A9069C5-C7A2-4A56-8D56-FC84C5A3BE96}" type="datetimeFigureOut">
              <a:rPr lang="en-US" smtClean="0"/>
              <a:pPr/>
              <a:t>2/2/2015</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diasnummer 3"/>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36904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en-US"/>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2A9069C5-C7A2-4A56-8D56-FC84C5A3BE96}" type="datetimeFigureOut">
              <a:rPr lang="en-US" smtClean="0"/>
              <a:pPr/>
              <a:t>2/2/2015</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diasnummer 6"/>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111873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en-US"/>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2A9069C5-C7A2-4A56-8D56-FC84C5A3BE96}" type="datetimeFigureOut">
              <a:rPr lang="en-US" smtClean="0"/>
              <a:pPr/>
              <a:t>2/2/2015</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diasnummer 6"/>
          <p:cNvSpPr>
            <a:spLocks noGrp="1"/>
          </p:cNvSpPr>
          <p:nvPr>
            <p:ph type="sldNum" sz="quarter" idx="12"/>
          </p:nvPr>
        </p:nvSpPr>
        <p:spPr/>
        <p:txBody>
          <a:body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313622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en-US"/>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069C5-C7A2-4A56-8D56-FC84C5A3BE96}" type="datetimeFigureOut">
              <a:rPr lang="en-US" smtClean="0"/>
              <a:pPr/>
              <a:t>2/2/2015</a:t>
            </a:fld>
            <a:endParaRPr lang="en-US"/>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6929F-96A1-4F9D-B423-4B74712AAC79}" type="slidenum">
              <a:rPr lang="en-US" smtClean="0"/>
              <a:pPr/>
              <a:t>‹nr.›</a:t>
            </a:fld>
            <a:endParaRPr lang="en-US"/>
          </a:p>
        </p:txBody>
      </p:sp>
    </p:spTree>
    <p:extLst>
      <p:ext uri="{BB962C8B-B14F-4D97-AF65-F5344CB8AC3E}">
        <p14:creationId xmlns:p14="http://schemas.microsoft.com/office/powerpoint/2010/main" xmlns="" val="3244799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docid=h5_FHNTIm0sMAM&amp;tbnid=t3uMnI4AM52HeM:&amp;ved=0CAUQjRw&amp;url=http://www.itu.dk/research/funtechs/coplas/2008-08-12.html&amp;ei=6uzUUoiuNcfKtQacrIHwDA&amp;bvm=bv.59378465,d.Yms&amp;psig=AFQjCNF_ioqaEvWhvNTU-_mJg-8hs3hc8g&amp;ust=138977237082311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docid=5QAudq6fmnf-nM&amp;tbnid=XQ5sE_lOgydKdM:&amp;ved=0CAUQjRw&amp;url=http://mindcrumbsandendlessdoodle.wordpress.com/category/uncategorized/page/2/&amp;ei=hUn8U7fCKsXXyQO0g4KYBg&amp;psig=AFQjCNGo-VASJa1HlvEI5jtnQXFraje0Gw&amp;ust=140912918684535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ved=0CAcQjRw&amp;url=http://knickoftime.net/2012/12/antique-graphics-wednesday-bird-and-birdcage.html&amp;ei=f4dkVPioCuevygOroIGgBw&amp;bvm=bv.79189006,d.bGQ&amp;psig=AFQjCNFU_LLlKBqyqELLSfWKR4Sp-S5vVA&amp;ust=1415960788206359"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docid=gMJDHU6WWYzVxM&amp;tbnid=VRgkXuZTiZofjM:&amp;ved=0CAUQjRw&amp;url=http://www.amazon.com/Birdcage-Small-Decal-Sticker-Decor/dp/B00E3YO4S8&amp;ei=QDhnU6W2EuS24AT_j4DwAw&amp;bvm=bv.65788261,d.bGE&amp;psig=AFQjCNFFSRzJuL_pl-sAjjhCKcaGZpeWnw&amp;ust=1399358318669031"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oogle.dk/url?sa=i&amp;rct=j&amp;q=&amp;esrc=s&amp;frm=1&amp;source=images&amp;cd=&amp;cad=rja&amp;docid=Mqin8LCpnNu4KM&amp;tbnid=01wfXfH4VjxqxM:&amp;ved=0CAUQjRw&amp;url=http://www.colourbox.dk/billede/metaltraad-spiral-juletrae-billede-3383874&amp;ei=1oedUr6vGuaayAOT3oGACg&amp;bvm=bv.57155469,d.bGQ&amp;psig=AFQjCNHlWJebqcacMNEDPPm09frKOpbBfQ&amp;ust=1386141971723046" TargetMode="External"/><Relationship Id="rId7" Type="http://schemas.openxmlformats.org/officeDocument/2006/relationships/hyperlink" Target="http://www.google.dk/url?sa=i&amp;rct=j&amp;q=&amp;esrc=s&amp;source=images&amp;cd=&amp;cad=rja&amp;uact=8&amp;docid=F5lKsmLBtBeK_M&amp;tbnid=YSmARfvfvlml6M:&amp;ved=0CAUQjRw&amp;url=http://www.hitupmyspots.com/s//?q=Snoopy+and+Woodstock&amp;page=5&amp;ei=otQGVL7yHuOgyAPg-YCAAw&amp;psig=AFQjCNFMzZVnYWjQCs-gVXFyBMeCY0QHXg&amp;ust=1409820032757120"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dk/url?sa=i&amp;rct=j&amp;q=&amp;esrc=s&amp;source=images&amp;cd=&amp;cad=rja&amp;uact=8&amp;ved=0CAcQjRw&amp;url=http://www.foa.dk/Forbund/Nyheder?newsid=83E1BEB8-15E2-45C8-86D8-E9DFAD7CF937&amp;ei=MEZXVIGWM46qPK3bgLgM&amp;bvm=bv.78677474,d.ZWU&amp;psig=AFQjCNGga6pq10l6bIG1XBPcKQpiv-hx1g&amp;ust=1415092139713433" TargetMode="External"/><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jpeg"/><Relationship Id="rId12"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google.dk/url?sa=i&amp;rct=j&amp;q=&amp;esrc=s&amp;source=images&amp;cd=&amp;cad=rja&amp;uact=8&amp;docid=D3ezC1VMuGBQUM&amp;tbnid=ynrGVWzbVWk0nM:&amp;ved=0CAUQjRw&amp;url=http://www.bt.dk/danmark/hjemmeplejen-frikendt-trods-tv2-afsloering&amp;ei=P9ieU5rbOcjGOZ-qgMgK&amp;bvm=bv.68911936,d.ZWU&amp;psig=AFQjCNH3s4ZgT7xlE5I_ns1oX7TgVAn6Lg&amp;ust=1403005330155100" TargetMode="External"/><Relationship Id="rId11" Type="http://schemas.openxmlformats.org/officeDocument/2006/relationships/hyperlink" Target="http://www.nesodden.kommune.no/handlers/bv.ashx/i0e05f3c8-6d4a-4a16-81ba-52c7f8b5e616/j0422458.jpg" TargetMode="External"/><Relationship Id="rId5" Type="http://schemas.openxmlformats.org/officeDocument/2006/relationships/image" Target="../media/image6.jpeg"/><Relationship Id="rId10" Type="http://schemas.openxmlformats.org/officeDocument/2006/relationships/hyperlink" Target="http://www.google.dk/url?sa=i&amp;rct=j&amp;q=&amp;esrc=s&amp;source=images&amp;cd=&amp;cad=rja&amp;uact=8&amp;ved=0CAcQjRw&amp;url=http://kraghinvest.dk/dansk-oekonomi-er-taet-paa-nulvaekst/&amp;ei=4UZXVLnlBITYONr0gGA&amp;bvm=bv.78677474,d.ZWU&amp;psig=AFQjCNHhFA9fOuG_gFYbuX4XbwVEZlUcEw&amp;ust=1415092316546916" TargetMode="External"/><Relationship Id="rId4" Type="http://schemas.openxmlformats.org/officeDocument/2006/relationships/hyperlink" Target="http://www.google.dk/url?sa=i&amp;rct=j&amp;q=&amp;esrc=s&amp;source=images&amp;cd=&amp;cad=rja&amp;uact=8&amp;docid=BYrcs-XTQu1_BM&amp;tbnid=C42DosfVey411M:&amp;ved=0CAUQjRw&amp;url=http://jonasboejstrup.blogspot.com/&amp;ei=k9YGVKG-D6HhywPX2IGACA&amp;psig=AFQjCNEX84ynW65qMx1e8WIScjxGDFrfgg&amp;ust=1409820628068580" TargetMode="Externa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docid=0FOnFAS67ySd2M&amp;tbnid=f9PPEU0VUoeuUM:&amp;ved=0CAUQjRw&amp;url=http://modernisering.nu/modernisering-i-praksis.aspx&amp;ei=WdqeU56uL8GKOPb3gZgF&amp;bvm=bv.68911936,d.ZWU&amp;psig=AFQjCNG9Cn8pbBB7DvjoedRmg2IriJop5Q&amp;ust=140300590529955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docid=R25GLzxCb3dTdM&amp;tbnid=nS9b07rePJdBtM:&amp;ved=0CAUQjRw&amp;url=http://www.en3karriere.dk/fuldvoksen-og-mod-til-at-kappe-snoren/&amp;ei=_TKhU8TuPMmt0QXk_YGoBA&amp;bvm=bv.69137298,d.d2k&amp;psig=AFQjCNGdB2VBDcEbYxEbMi5z47FYfTCTyw&amp;ust=1403159642519240"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docid=i164vc2ZShO1aM&amp;tbnid=vS4-Fbud-7vCHM:&amp;ved=0CAUQjRw&amp;url=http://mattcantdraw.deviantart.com/art/Snoopy-Dogg-262153760&amp;ei=ljz8U9eDJKS_ywP78oCwBQ&amp;bvm=bv.73612305,d.bGQ&amp;psig=AFQjCNFjpB5Y2TMX5eYNzh7jWMnSxbi38g&amp;ust=1409125763391865"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docid=79HNGDoiwbrYUM&amp;tbnid=GStF7BipjMjJpM:&amp;ved=0CAUQjRw&amp;url=http://en.wikipedia.org/wiki/Linus_van_Pelt&amp;ei=sTr8U87SAeLMyAPnkoKoBQ&amp;bvm=bv.73612305,d.bGQ&amp;psig=AFQjCNGZyIYGkUlWsoSjzqo7X85cHFjLtA&amp;ust=140912538226752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google.dk/url?sa=i&amp;rct=j&amp;q=&amp;esrc=s&amp;source=images&amp;cd=&amp;cad=rja&amp;uact=8&amp;docid=1czWI7u33uVnvM&amp;tbnid=XjF1c4IWleY9sM:&amp;ved=0CAUQjRw&amp;url=http://peanuts.wikia.com/wiki/File:Friends_Snoopy_Woodstock.jpg&amp;ei=Lzv8U4v5BYHgyQONtIDwBA&amp;bvm=bv.73612305,d.bGQ&amp;psig=AFQjCNGKU_8c8QAZrzNdqSDna8bG4McZMA&amp;ust=1409125536053507"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204864"/>
            <a:ext cx="7772400" cy="1470025"/>
          </a:xfrm>
        </p:spPr>
        <p:txBody>
          <a:bodyPr>
            <a:normAutofit fontScale="90000"/>
          </a:bodyPr>
          <a:lstStyle/>
          <a:p>
            <a:r>
              <a:rPr lang="da-DK" dirty="0" smtClean="0"/>
              <a:t/>
            </a:r>
            <a:br>
              <a:rPr lang="da-DK" dirty="0" smtClean="0"/>
            </a:br>
            <a:r>
              <a:rPr lang="da-DK" dirty="0" smtClean="0"/>
              <a:t>”Et spørgsmål om </a:t>
            </a:r>
            <a:r>
              <a:rPr lang="da-DK" b="1" dirty="0" smtClean="0">
                <a:solidFill>
                  <a:schemeClr val="accent6">
                    <a:lumMod val="75000"/>
                  </a:schemeClr>
                </a:solidFill>
              </a:rPr>
              <a:t>tillid</a:t>
            </a:r>
            <a:r>
              <a:rPr lang="da-DK" dirty="0" smtClean="0"/>
              <a:t>”</a:t>
            </a:r>
            <a:br>
              <a:rPr lang="da-DK" dirty="0" smtClean="0"/>
            </a:br>
            <a:r>
              <a:rPr lang="da-DK" dirty="0"/>
              <a:t/>
            </a:r>
            <a:br>
              <a:rPr lang="da-DK" dirty="0"/>
            </a:br>
            <a:r>
              <a:rPr lang="da-DK" sz="2700" dirty="0" smtClean="0"/>
              <a:t>En ph.d. med tillidsreformen </a:t>
            </a:r>
            <a:br>
              <a:rPr lang="da-DK" sz="2700" dirty="0" smtClean="0"/>
            </a:br>
            <a:r>
              <a:rPr lang="da-DK" sz="2700" dirty="0" smtClean="0"/>
              <a:t>i Københavns Kommune som case</a:t>
            </a:r>
            <a:r>
              <a:rPr lang="da-DK" dirty="0"/>
              <a:t/>
            </a:r>
            <a:br>
              <a:rPr lang="da-DK" dirty="0"/>
            </a:br>
            <a:r>
              <a:rPr lang="da-DK" dirty="0" smtClean="0"/>
              <a:t/>
            </a:r>
            <a:br>
              <a:rPr lang="da-DK" dirty="0" smtClean="0"/>
            </a:br>
            <a:endParaRPr lang="en-GB" dirty="0"/>
          </a:p>
        </p:txBody>
      </p:sp>
      <p:sp>
        <p:nvSpPr>
          <p:cNvPr id="3" name="Undertitel 2"/>
          <p:cNvSpPr>
            <a:spLocks noGrp="1"/>
          </p:cNvSpPr>
          <p:nvPr>
            <p:ph type="subTitle" idx="1"/>
          </p:nvPr>
        </p:nvSpPr>
        <p:spPr>
          <a:xfrm>
            <a:off x="971600" y="4437112"/>
            <a:ext cx="7088832" cy="1752600"/>
          </a:xfrm>
        </p:spPr>
        <p:txBody>
          <a:bodyPr>
            <a:normAutofit fontScale="92500" lnSpcReduction="20000"/>
          </a:bodyPr>
          <a:lstStyle/>
          <a:p>
            <a:r>
              <a:rPr lang="da-DK" sz="2400" dirty="0" smtClean="0">
                <a:solidFill>
                  <a:schemeClr val="bg1">
                    <a:lumMod val="50000"/>
                  </a:schemeClr>
                </a:solidFill>
              </a:rPr>
              <a:t>21. Januar 2014</a:t>
            </a:r>
            <a:r>
              <a:rPr lang="da-DK" sz="2400" dirty="0">
                <a:solidFill>
                  <a:schemeClr val="bg1">
                    <a:lumMod val="50000"/>
                  </a:schemeClr>
                </a:solidFill>
              </a:rPr>
              <a:t/>
            </a:r>
            <a:br>
              <a:rPr lang="da-DK" sz="2400" dirty="0">
                <a:solidFill>
                  <a:schemeClr val="bg1">
                    <a:lumMod val="50000"/>
                  </a:schemeClr>
                </a:solidFill>
              </a:rPr>
            </a:br>
            <a:endParaRPr lang="da-DK" sz="2400" dirty="0">
              <a:solidFill>
                <a:schemeClr val="bg1">
                  <a:lumMod val="50000"/>
                </a:schemeClr>
              </a:solidFill>
            </a:endParaRPr>
          </a:p>
          <a:p>
            <a:r>
              <a:rPr lang="da-DK" sz="2400" dirty="0" smtClean="0">
                <a:solidFill>
                  <a:schemeClr val="bg1">
                    <a:lumMod val="50000"/>
                  </a:schemeClr>
                </a:solidFill>
              </a:rPr>
              <a:t>CSO</a:t>
            </a:r>
            <a:endParaRPr lang="da-DK" sz="2400" dirty="0">
              <a:solidFill>
                <a:schemeClr val="bg1">
                  <a:lumMod val="50000"/>
                </a:schemeClr>
              </a:solidFill>
            </a:endParaRPr>
          </a:p>
          <a:p>
            <a:r>
              <a:rPr lang="da-DK" sz="1600" b="1" dirty="0" smtClean="0">
                <a:solidFill>
                  <a:schemeClr val="bg1">
                    <a:lumMod val="50000"/>
                  </a:schemeClr>
                </a:solidFill>
              </a:rPr>
              <a:t>Ph.d. studerende Tina Øllgaard Bentzen</a:t>
            </a:r>
            <a:endParaRPr lang="en-GB" sz="1600" b="1" dirty="0">
              <a:solidFill>
                <a:schemeClr val="bg1">
                  <a:lumMod val="50000"/>
                </a:schemeClr>
              </a:solidFill>
            </a:endParaRPr>
          </a:p>
          <a:p>
            <a:r>
              <a:rPr lang="da-DK" sz="1600" b="1" dirty="0" smtClean="0">
                <a:solidFill>
                  <a:schemeClr val="bg1">
                    <a:lumMod val="50000"/>
                  </a:schemeClr>
                </a:solidFill>
              </a:rPr>
              <a:t>ISG, Politik og Administration, RUC</a:t>
            </a:r>
          </a:p>
          <a:p>
            <a:r>
              <a:rPr lang="da-DK" sz="1600" b="1" dirty="0" smtClean="0">
                <a:solidFill>
                  <a:schemeClr val="bg1">
                    <a:lumMod val="50000"/>
                  </a:schemeClr>
                </a:solidFill>
              </a:rPr>
              <a:t>tinaob@ruc.dk</a:t>
            </a:r>
            <a:endParaRPr lang="en-GB" sz="1600" b="1" dirty="0">
              <a:solidFill>
                <a:schemeClr val="bg1">
                  <a:lumMod val="50000"/>
                </a:schemeClr>
              </a:solidFill>
            </a:endParaRPr>
          </a:p>
        </p:txBody>
      </p:sp>
      <p:sp>
        <p:nvSpPr>
          <p:cNvPr id="4" name="Ellipse 3"/>
          <p:cNvSpPr/>
          <p:nvPr/>
        </p:nvSpPr>
        <p:spPr>
          <a:xfrm>
            <a:off x="7956376" y="836712"/>
            <a:ext cx="170648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llipse 4"/>
          <p:cNvSpPr/>
          <p:nvPr/>
        </p:nvSpPr>
        <p:spPr>
          <a:xfrm>
            <a:off x="-1348453" y="2276872"/>
            <a:ext cx="3218656" cy="2808312"/>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www.itu.dk/research/funtechs/coplas/RUC-logo.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84368" y="5661248"/>
            <a:ext cx="1072405" cy="1080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888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encrypted-tbn1.gstatic.com/images?q=tbn:ANd9GcQ1_-dxsLgQnkYTyW9IFh1013vARYsp9dJwnmF-vcRWco9Xnb2E">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6147" y="5313593"/>
            <a:ext cx="1650000" cy="14313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a:xfrm>
            <a:off x="517848" y="404664"/>
            <a:ext cx="8229600" cy="1143000"/>
          </a:xfrm>
        </p:spPr>
        <p:txBody>
          <a:bodyPr>
            <a:normAutofit fontScale="90000"/>
          </a:bodyPr>
          <a:lstStyle/>
          <a:p>
            <a:r>
              <a:rPr lang="da-DK" dirty="0" smtClean="0"/>
              <a:t>Tillidsunderstøttende kontrol?</a:t>
            </a:r>
            <a:br>
              <a:rPr lang="da-DK" dirty="0" smtClean="0"/>
            </a:br>
            <a:r>
              <a:rPr lang="da-DK" sz="2700" b="1" dirty="0" smtClean="0">
                <a:solidFill>
                  <a:schemeClr val="accent6">
                    <a:lumMod val="75000"/>
                  </a:schemeClr>
                </a:solidFill>
              </a:rPr>
              <a:t> Hvordan skaber man så kontrol som understøtter tillid? </a:t>
            </a:r>
            <a:r>
              <a:rPr lang="da-DK" sz="2000" b="1" dirty="0" smtClean="0">
                <a:solidFill>
                  <a:schemeClr val="accent6">
                    <a:lumMod val="75000"/>
                  </a:schemeClr>
                </a:solidFill>
              </a:rPr>
              <a:t/>
            </a:r>
            <a:br>
              <a:rPr lang="da-DK" sz="2000" b="1" dirty="0" smtClean="0">
                <a:solidFill>
                  <a:schemeClr val="accent6">
                    <a:lumMod val="75000"/>
                  </a:schemeClr>
                </a:solidFill>
              </a:rPr>
            </a:br>
            <a:r>
              <a:rPr lang="da-DK" dirty="0" smtClean="0"/>
              <a:t> </a:t>
            </a:r>
            <a:endParaRPr lang="en-GB" dirty="0"/>
          </a:p>
        </p:txBody>
      </p:sp>
      <p:sp>
        <p:nvSpPr>
          <p:cNvPr id="3" name="Pladsholder til indhold 2"/>
          <p:cNvSpPr>
            <a:spLocks noGrp="1"/>
          </p:cNvSpPr>
          <p:nvPr>
            <p:ph idx="1"/>
          </p:nvPr>
        </p:nvSpPr>
        <p:spPr>
          <a:xfrm>
            <a:off x="467544" y="1382042"/>
            <a:ext cx="8229600" cy="4525963"/>
          </a:xfrm>
          <a:noFill/>
        </p:spPr>
        <p:txBody>
          <a:bodyPr>
            <a:normAutofit lnSpcReduction="10000"/>
          </a:bodyPr>
          <a:lstStyle/>
          <a:p>
            <a:r>
              <a:rPr lang="da-DK" sz="2200" b="1" dirty="0" smtClean="0"/>
              <a:t>Kontrol der OPLEVES som meningsfuld</a:t>
            </a:r>
            <a:endParaRPr lang="da-DK" sz="2200" dirty="0" smtClean="0"/>
          </a:p>
          <a:p>
            <a:pPr marL="0" indent="0">
              <a:buNone/>
            </a:pPr>
            <a:r>
              <a:rPr lang="da-DK" sz="2200" dirty="0"/>
              <a:t>	</a:t>
            </a:r>
            <a:r>
              <a:rPr lang="da-DK" sz="2200" dirty="0" smtClean="0"/>
              <a:t>- Bidrager til kerneopgaven</a:t>
            </a:r>
            <a:r>
              <a:rPr lang="da-DK" sz="2200" dirty="0"/>
              <a:t>/ læring/ </a:t>
            </a:r>
            <a:r>
              <a:rPr lang="da-DK" sz="2200" dirty="0" smtClean="0"/>
              <a:t>videndeling</a:t>
            </a:r>
          </a:p>
          <a:p>
            <a:pPr marL="0" indent="0">
              <a:buNone/>
            </a:pPr>
            <a:r>
              <a:rPr lang="da-DK" sz="2200" dirty="0"/>
              <a:t>	</a:t>
            </a:r>
            <a:r>
              <a:rPr lang="da-DK" sz="2200" dirty="0" smtClean="0"/>
              <a:t>- afpasset risikoen i opgaven</a:t>
            </a:r>
          </a:p>
          <a:p>
            <a:pPr marL="0" indent="0">
              <a:buNone/>
            </a:pPr>
            <a:r>
              <a:rPr lang="da-DK" sz="2200" dirty="0" smtClean="0"/>
              <a:t> </a:t>
            </a:r>
            <a:endParaRPr lang="da-DK" sz="2200" dirty="0"/>
          </a:p>
          <a:p>
            <a:r>
              <a:rPr lang="da-DK" sz="2200" b="1" dirty="0" smtClean="0"/>
              <a:t>Øget (løbende) dialog  </a:t>
            </a:r>
            <a:r>
              <a:rPr lang="da-DK" sz="2200" dirty="0" smtClean="0"/>
              <a:t>om kontrol </a:t>
            </a:r>
          </a:p>
          <a:p>
            <a:r>
              <a:rPr lang="da-DK" sz="2200" b="1" dirty="0" smtClean="0"/>
              <a:t>Øget involvering </a:t>
            </a:r>
            <a:r>
              <a:rPr lang="da-DK" sz="2200" dirty="0" smtClean="0"/>
              <a:t>i design af kontrol</a:t>
            </a:r>
          </a:p>
          <a:p>
            <a:r>
              <a:rPr lang="da-DK" sz="2200" b="1" dirty="0" smtClean="0"/>
              <a:t>Tættere relation </a:t>
            </a:r>
            <a:r>
              <a:rPr lang="da-DK" sz="2200" dirty="0" smtClean="0"/>
              <a:t>imellem overordnet </a:t>
            </a:r>
          </a:p>
          <a:p>
            <a:pPr marL="0" indent="0">
              <a:buNone/>
            </a:pPr>
            <a:r>
              <a:rPr lang="da-DK" sz="2200" dirty="0"/>
              <a:t> </a:t>
            </a:r>
            <a:r>
              <a:rPr lang="da-DK" sz="2200" dirty="0" smtClean="0"/>
              <a:t>      og underordnet. </a:t>
            </a:r>
          </a:p>
          <a:p>
            <a:pPr lvl="1"/>
            <a:r>
              <a:rPr lang="da-DK" sz="2200" dirty="0" smtClean="0"/>
              <a:t>Fjern/ </a:t>
            </a:r>
            <a:r>
              <a:rPr lang="da-DK" sz="2200" dirty="0" smtClean="0">
                <a:solidFill>
                  <a:schemeClr val="accent6">
                    <a:lumMod val="75000"/>
                  </a:schemeClr>
                </a:solidFill>
              </a:rPr>
              <a:t>Nær</a:t>
            </a:r>
          </a:p>
          <a:p>
            <a:pPr lvl="1"/>
            <a:r>
              <a:rPr lang="da-DK" sz="2200" dirty="0" smtClean="0"/>
              <a:t> Formel/ </a:t>
            </a:r>
            <a:r>
              <a:rPr lang="da-DK" sz="2200" dirty="0" smtClean="0">
                <a:solidFill>
                  <a:schemeClr val="accent6">
                    <a:lumMod val="75000"/>
                  </a:schemeClr>
                </a:solidFill>
              </a:rPr>
              <a:t>uformel</a:t>
            </a:r>
          </a:p>
          <a:p>
            <a:r>
              <a:rPr lang="da-DK" sz="2200" dirty="0" smtClean="0"/>
              <a:t>Være </a:t>
            </a:r>
            <a:r>
              <a:rPr lang="da-DK" sz="2200" dirty="0"/>
              <a:t>beredt på </a:t>
            </a:r>
            <a:r>
              <a:rPr lang="da-DK" sz="2200" b="1" dirty="0"/>
              <a:t>tillidsbrud </a:t>
            </a:r>
            <a:r>
              <a:rPr lang="da-DK" sz="2200" dirty="0"/>
              <a:t>og have strategier til håndtering   </a:t>
            </a:r>
            <a:r>
              <a:rPr lang="da-DK" sz="2200" dirty="0" smtClean="0"/>
              <a:t>(</a:t>
            </a:r>
            <a:r>
              <a:rPr lang="da-DK" sz="2200" dirty="0"/>
              <a:t>tackle uhensigtsmæssige automatreaktioner). </a:t>
            </a:r>
          </a:p>
          <a:p>
            <a:endParaRPr lang="da-DK" sz="2200" dirty="0" smtClean="0"/>
          </a:p>
          <a:p>
            <a:pPr marL="0" indent="0">
              <a:buNone/>
            </a:pPr>
            <a:endParaRPr lang="da-DK" sz="2400" dirty="0" smtClean="0"/>
          </a:p>
        </p:txBody>
      </p:sp>
      <p:sp>
        <p:nvSpPr>
          <p:cNvPr id="5" name="Ellipse 4"/>
          <p:cNvSpPr/>
          <p:nvPr/>
        </p:nvSpPr>
        <p:spPr>
          <a:xfrm>
            <a:off x="-1188640" y="3248980"/>
            <a:ext cx="170648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llipse 6"/>
          <p:cNvSpPr/>
          <p:nvPr/>
        </p:nvSpPr>
        <p:spPr>
          <a:xfrm>
            <a:off x="5508103" y="2276872"/>
            <a:ext cx="3399721" cy="21505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bg1"/>
                </a:solidFill>
              </a:rPr>
              <a:t>Betyder til tider </a:t>
            </a:r>
            <a:r>
              <a:rPr lang="da-DK" u="sng" dirty="0" smtClean="0">
                <a:solidFill>
                  <a:schemeClr val="bg1"/>
                </a:solidFill>
              </a:rPr>
              <a:t>mindre</a:t>
            </a:r>
            <a:r>
              <a:rPr lang="da-DK" dirty="0" smtClean="0">
                <a:solidFill>
                  <a:schemeClr val="bg1"/>
                </a:solidFill>
              </a:rPr>
              <a:t> kontrol. MEN det handler især om </a:t>
            </a:r>
            <a:r>
              <a:rPr lang="da-DK" u="sng" dirty="0" smtClean="0">
                <a:solidFill>
                  <a:schemeClr val="bg1"/>
                </a:solidFill>
              </a:rPr>
              <a:t>meningsfuld</a:t>
            </a:r>
            <a:r>
              <a:rPr lang="da-DK" dirty="0" smtClean="0">
                <a:solidFill>
                  <a:schemeClr val="bg1"/>
                </a:solidFill>
              </a:rPr>
              <a:t> kontrol. </a:t>
            </a:r>
          </a:p>
        </p:txBody>
      </p:sp>
      <p:sp>
        <p:nvSpPr>
          <p:cNvPr id="9" name="Oval billedforklaring 8"/>
          <p:cNvSpPr/>
          <p:nvPr/>
        </p:nvSpPr>
        <p:spPr>
          <a:xfrm>
            <a:off x="7495521" y="5501006"/>
            <a:ext cx="457200" cy="500460"/>
          </a:xfrm>
          <a:prstGeom prst="wedgeEllipseCallout">
            <a:avLst>
              <a:gd name="adj1" fmla="val 64016"/>
              <a:gd name="adj2" fmla="val 444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10" name="Oval billedforklaring 9"/>
          <p:cNvSpPr/>
          <p:nvPr/>
        </p:nvSpPr>
        <p:spPr>
          <a:xfrm>
            <a:off x="6973416" y="5501006"/>
            <a:ext cx="457200" cy="500460"/>
          </a:xfrm>
          <a:prstGeom prst="wedgeEllipseCallout">
            <a:avLst>
              <a:gd name="adj1" fmla="val 30683"/>
              <a:gd name="adj2" fmla="val 776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xmlns="" val="517651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67544" y="1628800"/>
            <a:ext cx="8229600" cy="4525963"/>
          </a:xfrm>
        </p:spPr>
        <p:txBody>
          <a:bodyPr/>
          <a:lstStyle/>
          <a:p>
            <a:endParaRPr lang="en-US"/>
          </a:p>
        </p:txBody>
      </p:sp>
      <p:graphicFrame>
        <p:nvGraphicFramePr>
          <p:cNvPr id="4" name="Diagram 3"/>
          <p:cNvGraphicFramePr/>
          <p:nvPr>
            <p:extLst>
              <p:ext uri="{D42A27DB-BD31-4B8C-83A1-F6EECF244321}">
                <p14:modId xmlns:p14="http://schemas.microsoft.com/office/powerpoint/2010/main" xmlns="" val="894733227"/>
              </p:ext>
            </p:extLst>
          </p:nvPr>
        </p:nvGraphicFramePr>
        <p:xfrm>
          <a:off x="899592" y="1700808"/>
          <a:ext cx="7860196" cy="4640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el 4"/>
          <p:cNvSpPr>
            <a:spLocks noGrp="1"/>
          </p:cNvSpPr>
          <p:nvPr>
            <p:ph type="title"/>
          </p:nvPr>
        </p:nvSpPr>
        <p:spPr/>
        <p:txBody>
          <a:bodyPr>
            <a:normAutofit fontScale="90000"/>
          </a:bodyPr>
          <a:lstStyle/>
          <a:p>
            <a:r>
              <a:rPr lang="en-US" dirty="0" err="1" smtClean="0"/>
              <a:t>Tillidsbaseret</a:t>
            </a:r>
            <a:r>
              <a:rPr lang="en-US" dirty="0" smtClean="0"/>
              <a:t> </a:t>
            </a:r>
            <a:r>
              <a:rPr lang="en-US" dirty="0" err="1" smtClean="0"/>
              <a:t>ledelse</a:t>
            </a:r>
            <a:r>
              <a:rPr lang="en-US" dirty="0"/>
              <a:t> </a:t>
            </a:r>
            <a:r>
              <a:rPr lang="en-US" dirty="0" err="1" smtClean="0"/>
              <a:t>sker</a:t>
            </a:r>
            <a:r>
              <a:rPr lang="en-US" dirty="0" smtClean="0"/>
              <a:t> </a:t>
            </a:r>
            <a:r>
              <a:rPr lang="en-US" dirty="0" err="1" smtClean="0"/>
              <a:t>i</a:t>
            </a:r>
            <a:r>
              <a:rPr lang="en-US" dirty="0" smtClean="0"/>
              <a:t> et </a:t>
            </a:r>
            <a:r>
              <a:rPr lang="en-US" dirty="0" err="1" smtClean="0"/>
              <a:t>samspil</a:t>
            </a:r>
            <a:r>
              <a:rPr lang="en-US" dirty="0"/>
              <a:t/>
            </a:r>
            <a:br>
              <a:rPr lang="en-US" dirty="0"/>
            </a:br>
            <a:r>
              <a:rPr lang="en-US" sz="3100" b="1" dirty="0" err="1" smtClean="0"/>
              <a:t>Tillid</a:t>
            </a:r>
            <a:r>
              <a:rPr lang="en-US" sz="3100" b="1" dirty="0" smtClean="0"/>
              <a:t> </a:t>
            </a:r>
            <a:r>
              <a:rPr lang="en-US" sz="3100" b="1" dirty="0" err="1" smtClean="0"/>
              <a:t>kan</a:t>
            </a:r>
            <a:r>
              <a:rPr lang="en-US" sz="3100" b="1" dirty="0" smtClean="0"/>
              <a:t> </a:t>
            </a:r>
            <a:r>
              <a:rPr lang="en-US" sz="3100" b="1" dirty="0" err="1" smtClean="0"/>
              <a:t>ikke</a:t>
            </a:r>
            <a:r>
              <a:rPr lang="en-US" sz="3100" b="1" dirty="0" smtClean="0"/>
              <a:t> </a:t>
            </a:r>
            <a:r>
              <a:rPr lang="en-US" sz="3100" b="1" dirty="0" err="1" smtClean="0"/>
              <a:t>beordres</a:t>
            </a:r>
            <a:r>
              <a:rPr lang="en-US" sz="3100" b="1" dirty="0" smtClean="0"/>
              <a:t>. </a:t>
            </a:r>
            <a:endParaRPr lang="en-US" sz="3100" b="1" dirty="0"/>
          </a:p>
        </p:txBody>
      </p:sp>
    </p:spTree>
    <p:extLst>
      <p:ext uri="{BB962C8B-B14F-4D97-AF65-F5344CB8AC3E}">
        <p14:creationId xmlns:p14="http://schemas.microsoft.com/office/powerpoint/2010/main" xmlns="" val="3352949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1673460" y="332655"/>
            <a:ext cx="6048672" cy="923330"/>
          </a:xfrm>
          <a:prstGeom prst="rect">
            <a:avLst/>
          </a:prstGeom>
          <a:noFill/>
        </p:spPr>
        <p:txBody>
          <a:bodyPr wrap="square" rtlCol="0">
            <a:spAutoFit/>
          </a:bodyPr>
          <a:lstStyle/>
          <a:p>
            <a:pPr algn="ctr"/>
            <a:r>
              <a:rPr lang="en-US" sz="3600" dirty="0" smtClean="0"/>
              <a:t>TO CENTRALE DIMENSIONER </a:t>
            </a:r>
          </a:p>
          <a:p>
            <a:pPr algn="ctr"/>
            <a:r>
              <a:rPr lang="en-US" dirty="0" smtClean="0"/>
              <a:t>- I TILLIDBASERET STYRING OG LEDELSE</a:t>
            </a:r>
            <a:endParaRPr lang="en-US" dirty="0"/>
          </a:p>
        </p:txBody>
      </p:sp>
      <p:sp>
        <p:nvSpPr>
          <p:cNvPr id="3" name="Ellipse 2"/>
          <p:cNvSpPr/>
          <p:nvPr/>
        </p:nvSpPr>
        <p:spPr>
          <a:xfrm>
            <a:off x="251520" y="1638290"/>
            <a:ext cx="5184576" cy="2664296"/>
          </a:xfrm>
          <a:prstGeom prst="ellipse">
            <a:avLst/>
          </a:prstGeom>
          <a:solidFill>
            <a:srgbClr val="4F81BD">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solidFill>
                  <a:schemeClr val="tx1"/>
                </a:solidFill>
              </a:rPr>
              <a:t>AUTONOMI (</a:t>
            </a:r>
            <a:r>
              <a:rPr lang="en-US" sz="2400" b="1" u="sng" dirty="0" err="1" smtClean="0">
                <a:solidFill>
                  <a:schemeClr val="tx1"/>
                </a:solidFill>
              </a:rPr>
              <a:t>tillid</a:t>
            </a:r>
            <a:r>
              <a:rPr lang="en-US" sz="2400" b="1" u="sng" dirty="0" smtClean="0">
                <a:solidFill>
                  <a:schemeClr val="tx1"/>
                </a:solidFill>
              </a:rPr>
              <a:t> </a:t>
            </a:r>
            <a:r>
              <a:rPr lang="en-US" sz="2400" b="1" u="sng" dirty="0" err="1" smtClean="0">
                <a:solidFill>
                  <a:schemeClr val="tx1"/>
                </a:solidFill>
              </a:rPr>
              <a:t>til</a:t>
            </a:r>
            <a:r>
              <a:rPr lang="en-US" sz="2400" b="1" u="sng" dirty="0" smtClean="0">
                <a:solidFill>
                  <a:schemeClr val="tx1"/>
                </a:solidFill>
              </a:rPr>
              <a:t> </a:t>
            </a:r>
            <a:r>
              <a:rPr lang="en-US" sz="2400" b="1" u="sng" dirty="0" err="1" smtClean="0">
                <a:solidFill>
                  <a:schemeClr val="tx1"/>
                </a:solidFill>
              </a:rPr>
              <a:t>medarbejderne</a:t>
            </a:r>
            <a:r>
              <a:rPr lang="en-US" sz="2400" b="1" u="sng" dirty="0" smtClean="0">
                <a:solidFill>
                  <a:schemeClr val="tx1"/>
                </a:solidFill>
              </a:rPr>
              <a:t>) </a:t>
            </a:r>
          </a:p>
          <a:p>
            <a:pPr marL="285750" indent="-285750">
              <a:buFont typeface="Arial" pitchFamily="34" charset="0"/>
              <a:buChar char="•"/>
            </a:pPr>
            <a:r>
              <a:rPr lang="en-US" b="1" dirty="0" err="1" smtClean="0">
                <a:solidFill>
                  <a:schemeClr val="tx1"/>
                </a:solidFill>
              </a:rPr>
              <a:t>Fagligt</a:t>
            </a:r>
            <a:r>
              <a:rPr lang="en-US" b="1" dirty="0" smtClean="0">
                <a:solidFill>
                  <a:schemeClr val="tx1"/>
                </a:solidFill>
              </a:rPr>
              <a:t> </a:t>
            </a:r>
            <a:r>
              <a:rPr lang="en-US" b="1" dirty="0" err="1" smtClean="0">
                <a:solidFill>
                  <a:schemeClr val="tx1"/>
                </a:solidFill>
              </a:rPr>
              <a:t>handlerum</a:t>
            </a:r>
            <a:endParaRPr lang="en-US" b="1" dirty="0" smtClean="0">
              <a:solidFill>
                <a:schemeClr val="tx1"/>
              </a:solidFill>
            </a:endParaRPr>
          </a:p>
          <a:p>
            <a:pPr marL="285750" indent="-285750">
              <a:buFont typeface="Arial" pitchFamily="34" charset="0"/>
              <a:buChar char="•"/>
            </a:pPr>
            <a:r>
              <a:rPr lang="en-US" b="1" dirty="0" err="1" smtClean="0">
                <a:solidFill>
                  <a:schemeClr val="tx1"/>
                </a:solidFill>
              </a:rPr>
              <a:t>Styrke</a:t>
            </a:r>
            <a:r>
              <a:rPr lang="en-US" b="1" dirty="0" smtClean="0">
                <a:solidFill>
                  <a:schemeClr val="tx1"/>
                </a:solidFill>
              </a:rPr>
              <a:t> </a:t>
            </a:r>
            <a:r>
              <a:rPr lang="en-US" b="1" dirty="0" err="1" smtClean="0">
                <a:solidFill>
                  <a:schemeClr val="tx1"/>
                </a:solidFill>
              </a:rPr>
              <a:t>beslutningsrum</a:t>
            </a:r>
            <a:endParaRPr lang="en-US" b="1" dirty="0" smtClean="0">
              <a:solidFill>
                <a:schemeClr val="tx1"/>
              </a:solidFill>
            </a:endParaRPr>
          </a:p>
          <a:p>
            <a:pPr marL="285750" indent="-285750">
              <a:buFont typeface="Arial" pitchFamily="34" charset="0"/>
              <a:buChar char="•"/>
            </a:pPr>
            <a:r>
              <a:rPr lang="en-US" b="1" dirty="0" err="1" smtClean="0">
                <a:solidFill>
                  <a:schemeClr val="tx1"/>
                </a:solidFill>
              </a:rPr>
              <a:t>Meningsfuld</a:t>
            </a:r>
            <a:r>
              <a:rPr lang="en-US" b="1" dirty="0" smtClean="0">
                <a:solidFill>
                  <a:schemeClr val="tx1"/>
                </a:solidFill>
              </a:rPr>
              <a:t> </a:t>
            </a:r>
            <a:r>
              <a:rPr lang="en-US" b="1" dirty="0" err="1" smtClean="0">
                <a:solidFill>
                  <a:schemeClr val="tx1"/>
                </a:solidFill>
              </a:rPr>
              <a:t>kontrol</a:t>
            </a:r>
            <a:endParaRPr lang="en-US" b="1" dirty="0" smtClean="0">
              <a:solidFill>
                <a:schemeClr val="tx1"/>
              </a:solidFill>
            </a:endParaRPr>
          </a:p>
          <a:p>
            <a:pPr marL="285750" indent="-285750">
              <a:buFont typeface="Arial" pitchFamily="34" charset="0"/>
              <a:buChar char="•"/>
            </a:pPr>
            <a:r>
              <a:rPr lang="en-US" b="1" dirty="0" err="1" smtClean="0">
                <a:solidFill>
                  <a:schemeClr val="tx1"/>
                </a:solidFill>
              </a:rPr>
              <a:t>Styrke</a:t>
            </a:r>
            <a:r>
              <a:rPr lang="en-US" b="1" dirty="0" smtClean="0">
                <a:solidFill>
                  <a:schemeClr val="tx1"/>
                </a:solidFill>
              </a:rPr>
              <a:t> </a:t>
            </a:r>
            <a:r>
              <a:rPr lang="en-US" b="1" dirty="0" err="1" smtClean="0">
                <a:solidFill>
                  <a:schemeClr val="tx1"/>
                </a:solidFill>
              </a:rPr>
              <a:t>kompetencer</a:t>
            </a:r>
            <a:endParaRPr lang="en-US" b="1" dirty="0">
              <a:solidFill>
                <a:schemeClr val="tx1"/>
              </a:solidFill>
            </a:endParaRPr>
          </a:p>
        </p:txBody>
      </p:sp>
      <p:sp>
        <p:nvSpPr>
          <p:cNvPr id="4" name="Ellipse 3"/>
          <p:cNvSpPr/>
          <p:nvPr/>
        </p:nvSpPr>
        <p:spPr>
          <a:xfrm>
            <a:off x="3831597" y="1624112"/>
            <a:ext cx="5040560" cy="2664296"/>
          </a:xfrm>
          <a:prstGeom prst="ellipse">
            <a:avLst/>
          </a:prstGeom>
          <a:solidFill>
            <a:srgbClr val="FFC000">
              <a:alpha val="58039"/>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smtClean="0">
              <a:solidFill>
                <a:schemeClr val="tx1"/>
              </a:solidFill>
            </a:endParaRPr>
          </a:p>
          <a:p>
            <a:pPr algn="r"/>
            <a:endParaRPr lang="en-US" b="1" dirty="0">
              <a:solidFill>
                <a:schemeClr val="tx1"/>
              </a:solidFill>
            </a:endParaRPr>
          </a:p>
          <a:p>
            <a:pPr marL="285750" indent="-285750" algn="r">
              <a:buFont typeface="Arial" pitchFamily="34" charset="0"/>
              <a:buChar char="•"/>
            </a:pPr>
            <a:r>
              <a:rPr lang="en-US" b="1" dirty="0" err="1" smtClean="0">
                <a:solidFill>
                  <a:schemeClr val="tx1"/>
                </a:solidFill>
              </a:rPr>
              <a:t>Ansigt-til-ansigt</a:t>
            </a:r>
            <a:endParaRPr lang="en-US" b="1" dirty="0" smtClean="0">
              <a:solidFill>
                <a:schemeClr val="tx1"/>
              </a:solidFill>
            </a:endParaRPr>
          </a:p>
          <a:p>
            <a:pPr marL="285750" indent="-285750" algn="r">
              <a:buFont typeface="Arial" pitchFamily="34" charset="0"/>
              <a:buChar char="•"/>
            </a:pPr>
            <a:r>
              <a:rPr lang="en-US" b="1" dirty="0" err="1" smtClean="0">
                <a:solidFill>
                  <a:schemeClr val="tx1"/>
                </a:solidFill>
              </a:rPr>
              <a:t>Involvering</a:t>
            </a:r>
            <a:endParaRPr lang="en-US" b="1" dirty="0" smtClean="0">
              <a:solidFill>
                <a:schemeClr val="tx1"/>
              </a:solidFill>
            </a:endParaRPr>
          </a:p>
          <a:p>
            <a:pPr marL="285750" indent="-285750" algn="r">
              <a:buFont typeface="Arial" pitchFamily="34" charset="0"/>
              <a:buChar char="•"/>
            </a:pPr>
            <a:r>
              <a:rPr lang="en-US" b="1" dirty="0" err="1" smtClean="0">
                <a:solidFill>
                  <a:schemeClr val="tx1"/>
                </a:solidFill>
              </a:rPr>
              <a:t>Tilgængelighed</a:t>
            </a:r>
            <a:r>
              <a:rPr lang="en-US" b="1" dirty="0">
                <a:solidFill>
                  <a:schemeClr val="tx1"/>
                </a:solidFill>
              </a:rPr>
              <a:t> </a:t>
            </a:r>
            <a:r>
              <a:rPr lang="en-US" b="1" dirty="0" smtClean="0">
                <a:solidFill>
                  <a:schemeClr val="tx1"/>
                </a:solidFill>
              </a:rPr>
              <a:t>-</a:t>
            </a:r>
            <a:r>
              <a:rPr lang="en-US" b="1" dirty="0" err="1" smtClean="0">
                <a:solidFill>
                  <a:schemeClr val="tx1"/>
                </a:solidFill>
              </a:rPr>
              <a:t>Nærhed</a:t>
            </a:r>
            <a:endParaRPr lang="en-US" b="1" dirty="0" smtClean="0">
              <a:solidFill>
                <a:schemeClr val="tx1"/>
              </a:solidFill>
            </a:endParaRPr>
          </a:p>
          <a:p>
            <a:pPr marL="285750" indent="-285750" algn="r">
              <a:buFont typeface="Arial" pitchFamily="34" charset="0"/>
              <a:buChar char="•"/>
            </a:pPr>
            <a:r>
              <a:rPr lang="en-US" b="1" dirty="0" smtClean="0">
                <a:solidFill>
                  <a:schemeClr val="tx1"/>
                </a:solidFill>
              </a:rPr>
              <a:t>Dialog/ </a:t>
            </a:r>
            <a:r>
              <a:rPr lang="en-US" b="1" dirty="0" err="1" smtClean="0">
                <a:solidFill>
                  <a:schemeClr val="tx1"/>
                </a:solidFill>
              </a:rPr>
              <a:t>fælles</a:t>
            </a:r>
            <a:r>
              <a:rPr lang="en-US" b="1" dirty="0" smtClean="0">
                <a:solidFill>
                  <a:schemeClr val="tx1"/>
                </a:solidFill>
              </a:rPr>
              <a:t> sprog</a:t>
            </a:r>
          </a:p>
          <a:p>
            <a:pPr marL="285750" indent="-285750" algn="r">
              <a:buFont typeface="Arial" pitchFamily="34" charset="0"/>
              <a:buChar char="•"/>
            </a:pPr>
            <a:endParaRPr lang="en-US" b="1" dirty="0" smtClean="0">
              <a:solidFill>
                <a:schemeClr val="tx1"/>
              </a:solidFill>
            </a:endParaRPr>
          </a:p>
          <a:p>
            <a:pPr marL="285750" indent="-285750" algn="r">
              <a:buFont typeface="Arial" pitchFamily="34" charset="0"/>
              <a:buChar char="•"/>
            </a:pPr>
            <a:endParaRPr lang="en-US" b="1" dirty="0">
              <a:solidFill>
                <a:schemeClr val="tx1"/>
              </a:solidFill>
            </a:endParaRPr>
          </a:p>
        </p:txBody>
      </p:sp>
      <p:sp>
        <p:nvSpPr>
          <p:cNvPr id="5" name="Tekstboks 4"/>
          <p:cNvSpPr txBox="1"/>
          <p:nvPr/>
        </p:nvSpPr>
        <p:spPr>
          <a:xfrm>
            <a:off x="5615027" y="1905568"/>
            <a:ext cx="2797561" cy="523220"/>
          </a:xfrm>
          <a:prstGeom prst="rect">
            <a:avLst/>
          </a:prstGeom>
          <a:noFill/>
        </p:spPr>
        <p:txBody>
          <a:bodyPr wrap="none" rtlCol="0">
            <a:spAutoFit/>
          </a:bodyPr>
          <a:lstStyle/>
          <a:p>
            <a:r>
              <a:rPr lang="en-US" sz="2800" b="1" u="sng" dirty="0" smtClean="0"/>
              <a:t>TILLID </a:t>
            </a:r>
            <a:r>
              <a:rPr lang="en-US" sz="2800" b="1" u="sng" dirty="0" err="1" smtClean="0"/>
              <a:t>til</a:t>
            </a:r>
            <a:r>
              <a:rPr lang="en-US" sz="2800" b="1" u="sng" dirty="0" smtClean="0"/>
              <a:t> </a:t>
            </a:r>
            <a:r>
              <a:rPr lang="en-US" sz="2800" b="1" u="sng" dirty="0" err="1" smtClean="0"/>
              <a:t>ledelsen</a:t>
            </a:r>
            <a:endParaRPr lang="en-US" sz="2800" b="1" u="sng" dirty="0"/>
          </a:p>
        </p:txBody>
      </p:sp>
      <p:pic>
        <p:nvPicPr>
          <p:cNvPr id="3074" name="Picture 2" descr="https://encrypted-tbn1.gstatic.com/images?q=tbn:ANd9GcSCsSx5gDQqu_GJF24srP2EVBtp91TbUDxe-AOc8nCuKEb5m2oL">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55019" y="4553840"/>
            <a:ext cx="1344501" cy="129825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Eksplosion 2 6"/>
          <p:cNvSpPr/>
          <p:nvPr/>
        </p:nvSpPr>
        <p:spPr>
          <a:xfrm rot="1817901">
            <a:off x="3647012" y="2093673"/>
            <a:ext cx="2101568" cy="1753532"/>
          </a:xfrm>
          <a:prstGeom prst="irregularSeal2">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boks 5"/>
          <p:cNvSpPr txBox="1"/>
          <p:nvPr/>
        </p:nvSpPr>
        <p:spPr>
          <a:xfrm>
            <a:off x="3813483" y="2633094"/>
            <a:ext cx="1768626" cy="646331"/>
          </a:xfrm>
          <a:prstGeom prst="rect">
            <a:avLst/>
          </a:prstGeom>
          <a:noFill/>
        </p:spPr>
        <p:txBody>
          <a:bodyPr wrap="none" rtlCol="0">
            <a:spAutoFit/>
          </a:bodyPr>
          <a:lstStyle/>
          <a:p>
            <a:pPr algn="ctr"/>
            <a:r>
              <a:rPr lang="en-US" b="1" dirty="0" smtClean="0"/>
              <a:t>BIDRAG TIL </a:t>
            </a:r>
          </a:p>
          <a:p>
            <a:pPr algn="ctr"/>
            <a:r>
              <a:rPr lang="en-US" b="1" dirty="0" smtClean="0"/>
              <a:t>KERNEOPGAVEN</a:t>
            </a:r>
            <a:endParaRPr lang="en-US" b="1" dirty="0"/>
          </a:p>
        </p:txBody>
      </p:sp>
    </p:spTree>
    <p:extLst>
      <p:ext uri="{BB962C8B-B14F-4D97-AF65-F5344CB8AC3E}">
        <p14:creationId xmlns:p14="http://schemas.microsoft.com/office/powerpoint/2010/main" xmlns="" val="1131008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rundet rektangulær billedforklaring 4"/>
          <p:cNvSpPr/>
          <p:nvPr/>
        </p:nvSpPr>
        <p:spPr>
          <a:xfrm>
            <a:off x="611560" y="1399694"/>
            <a:ext cx="8280920" cy="2160240"/>
          </a:xfrm>
          <a:prstGeom prst="wedgeRoundRectCallout">
            <a:avLst>
              <a:gd name="adj1" fmla="val 28821"/>
              <a:gd name="adj2" fmla="val 48364"/>
              <a:gd name="adj3" fmla="val 16667"/>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p:nvPr>
        </p:nvSpPr>
        <p:spPr/>
        <p:txBody>
          <a:bodyPr/>
          <a:lstStyle/>
          <a:p>
            <a:r>
              <a:rPr lang="da-DK" dirty="0" smtClean="0"/>
              <a:t>Tillid tager </a:t>
            </a:r>
            <a:r>
              <a:rPr lang="da-DK" dirty="0" smtClean="0">
                <a:solidFill>
                  <a:schemeClr val="accent6">
                    <a:lumMod val="75000"/>
                  </a:schemeClr>
                </a:solidFill>
              </a:rPr>
              <a:t>tid</a:t>
            </a:r>
            <a:endParaRPr lang="en-GB" dirty="0">
              <a:solidFill>
                <a:schemeClr val="accent6">
                  <a:lumMod val="75000"/>
                </a:schemeClr>
              </a:solidFill>
            </a:endParaRPr>
          </a:p>
        </p:txBody>
      </p:sp>
      <p:sp>
        <p:nvSpPr>
          <p:cNvPr id="4" name="Rektangel 3"/>
          <p:cNvSpPr/>
          <p:nvPr/>
        </p:nvSpPr>
        <p:spPr>
          <a:xfrm>
            <a:off x="755576" y="1664804"/>
            <a:ext cx="7992888" cy="1754326"/>
          </a:xfrm>
          <a:prstGeom prst="rect">
            <a:avLst/>
          </a:prstGeom>
          <a:noFill/>
        </p:spPr>
        <p:txBody>
          <a:bodyPr wrap="square">
            <a:spAutoFit/>
          </a:bodyPr>
          <a:lstStyle/>
          <a:p>
            <a:r>
              <a:rPr lang="da-DK" i="1" dirty="0"/>
              <a:t>”Vi skal slippe </a:t>
            </a:r>
            <a:r>
              <a:rPr lang="da-DK" i="1" dirty="0" smtClean="0"/>
              <a:t>fuglen fri . </a:t>
            </a:r>
            <a:r>
              <a:rPr lang="da-DK" i="1" dirty="0"/>
              <a:t>Og det er jo et godt billede. </a:t>
            </a:r>
            <a:r>
              <a:rPr lang="da-DK" b="1" i="1" dirty="0">
                <a:solidFill>
                  <a:schemeClr val="accent6">
                    <a:lumMod val="75000"/>
                  </a:schemeClr>
                </a:solidFill>
              </a:rPr>
              <a:t>Men det hjælper ikke at slippe </a:t>
            </a:r>
            <a:r>
              <a:rPr lang="da-DK" b="1" i="1" dirty="0" smtClean="0">
                <a:solidFill>
                  <a:schemeClr val="accent6">
                    <a:lumMod val="75000"/>
                  </a:schemeClr>
                </a:solidFill>
              </a:rPr>
              <a:t>fuglen fri </a:t>
            </a:r>
            <a:r>
              <a:rPr lang="da-DK" b="1" i="1" dirty="0">
                <a:solidFill>
                  <a:schemeClr val="accent6">
                    <a:lumMod val="75000"/>
                  </a:schemeClr>
                </a:solidFill>
              </a:rPr>
              <a:t>hvis ikke den er vant til at </a:t>
            </a:r>
            <a:r>
              <a:rPr lang="da-DK" b="1" i="1" dirty="0" smtClean="0">
                <a:solidFill>
                  <a:schemeClr val="accent6">
                    <a:lumMod val="75000"/>
                  </a:schemeClr>
                </a:solidFill>
              </a:rPr>
              <a:t>flyve</a:t>
            </a:r>
            <a:r>
              <a:rPr lang="da-DK" i="1" dirty="0" smtClean="0"/>
              <a:t>. </a:t>
            </a:r>
            <a:r>
              <a:rPr lang="da-DK" i="1" dirty="0"/>
              <a:t>Så vi har åbnet </a:t>
            </a:r>
            <a:r>
              <a:rPr lang="da-DK" i="1" dirty="0" smtClean="0"/>
              <a:t>lågen med </a:t>
            </a:r>
            <a:r>
              <a:rPr lang="da-DK" i="1" dirty="0"/>
              <a:t>tillidsreformen, men </a:t>
            </a:r>
            <a:r>
              <a:rPr lang="da-DK" i="1" dirty="0" smtClean="0"/>
              <a:t>de </a:t>
            </a:r>
            <a:r>
              <a:rPr lang="da-DK" i="1" dirty="0"/>
              <a:t>flytter sig ikke. For de skal lige se hvad der sker. Man er nødt til at give </a:t>
            </a:r>
            <a:r>
              <a:rPr lang="da-DK" b="1" i="1" u="sng" dirty="0">
                <a:solidFill>
                  <a:schemeClr val="accent6">
                    <a:lumMod val="75000"/>
                  </a:schemeClr>
                </a:solidFill>
              </a:rPr>
              <a:t>tid</a:t>
            </a:r>
            <a:r>
              <a:rPr lang="da-DK" i="1" dirty="0">
                <a:solidFill>
                  <a:schemeClr val="accent6">
                    <a:lumMod val="75000"/>
                  </a:schemeClr>
                </a:solidFill>
              </a:rPr>
              <a:t> </a:t>
            </a:r>
            <a:r>
              <a:rPr lang="da-DK" i="1" dirty="0"/>
              <a:t>til når man laver sådan et kæmpe paradigmeskifte til at man kan se at politikerne mener det. At der ikke kommer nogen med en hammer og rammer én, når man begynder at tage initiativet.”</a:t>
            </a:r>
            <a:r>
              <a:rPr lang="da-DK" dirty="0"/>
              <a:t> (Chef i Socialforvaltningen) </a:t>
            </a:r>
            <a:endParaRPr lang="en-GB" dirty="0"/>
          </a:p>
        </p:txBody>
      </p:sp>
      <p:pic>
        <p:nvPicPr>
          <p:cNvPr id="6" name="Picture 2" descr="http://ecx.images-amazon.com/images/I/51y-DDwVSjL._SX300_.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759144"/>
            <a:ext cx="3914750" cy="30665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72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Strategisk tillidsbaseret styring</a:t>
            </a:r>
            <a:br>
              <a:rPr lang="da-DK" dirty="0" smtClean="0"/>
            </a:br>
            <a:r>
              <a:rPr lang="da-DK" sz="3100" dirty="0" smtClean="0"/>
              <a:t>- Gode råd på vejen</a:t>
            </a:r>
            <a:endParaRPr lang="en-GB" sz="3100" dirty="0"/>
          </a:p>
        </p:txBody>
      </p:sp>
      <p:sp>
        <p:nvSpPr>
          <p:cNvPr id="3" name="Pladsholder til indhold 2"/>
          <p:cNvSpPr>
            <a:spLocks noGrp="1"/>
          </p:cNvSpPr>
          <p:nvPr>
            <p:ph idx="1"/>
          </p:nvPr>
        </p:nvSpPr>
        <p:spPr>
          <a:xfrm>
            <a:off x="467544" y="1556792"/>
            <a:ext cx="8229600" cy="4525963"/>
          </a:xfrm>
        </p:spPr>
        <p:txBody>
          <a:bodyPr>
            <a:normAutofit fontScale="85000" lnSpcReduction="20000"/>
          </a:bodyPr>
          <a:lstStyle/>
          <a:p>
            <a:pPr marL="914400" lvl="5" indent="0">
              <a:buNone/>
            </a:pPr>
            <a:r>
              <a:rPr lang="da-DK" sz="1600" dirty="0" smtClean="0"/>
              <a:t> </a:t>
            </a:r>
            <a:endParaRPr lang="da-DK" sz="2800" dirty="0"/>
          </a:p>
          <a:p>
            <a:r>
              <a:rPr lang="da-DK" sz="2800" dirty="0" smtClean="0"/>
              <a:t>Skab de</a:t>
            </a:r>
            <a:r>
              <a:rPr lang="da-DK" sz="2800" b="1" dirty="0" smtClean="0">
                <a:solidFill>
                  <a:schemeClr val="accent6">
                    <a:lumMod val="75000"/>
                  </a:schemeClr>
                </a:solidFill>
              </a:rPr>
              <a:t> rammer </a:t>
            </a:r>
            <a:r>
              <a:rPr lang="da-DK" sz="2800" dirty="0" smtClean="0"/>
              <a:t>der gør det legitimt at udfordre styring, kontrol eller regulering, der ikke giver mening. </a:t>
            </a:r>
          </a:p>
          <a:p>
            <a:pPr marL="1371600" lvl="3" indent="0">
              <a:buNone/>
            </a:pPr>
            <a:r>
              <a:rPr lang="da-DK" dirty="0" smtClean="0"/>
              <a:t>……Og giv så plads til at tillidsreformen (også) kan udfolde sig lokalt!</a:t>
            </a:r>
          </a:p>
          <a:p>
            <a:pPr marL="1371600" lvl="3" indent="0">
              <a:buNone/>
            </a:pPr>
            <a:r>
              <a:rPr lang="da-DK" dirty="0" smtClean="0"/>
              <a:t>……Eksperimenter lokalt og drop forestilling om ”</a:t>
            </a:r>
            <a:r>
              <a:rPr lang="da-DK" dirty="0" err="1" smtClean="0"/>
              <a:t>one</a:t>
            </a:r>
            <a:r>
              <a:rPr lang="da-DK" dirty="0" smtClean="0"/>
              <a:t>-</a:t>
            </a:r>
            <a:r>
              <a:rPr lang="da-DK" dirty="0" err="1" smtClean="0"/>
              <a:t>size</a:t>
            </a:r>
            <a:r>
              <a:rPr lang="da-DK" dirty="0" smtClean="0"/>
              <a:t>-</a:t>
            </a:r>
            <a:r>
              <a:rPr lang="da-DK" dirty="0" err="1" smtClean="0"/>
              <a:t>fits</a:t>
            </a:r>
            <a:r>
              <a:rPr lang="da-DK" dirty="0" smtClean="0"/>
              <a:t>-all”</a:t>
            </a:r>
          </a:p>
          <a:p>
            <a:pPr marL="1371600" lvl="3" indent="0">
              <a:buNone/>
            </a:pPr>
            <a:r>
              <a:rPr lang="da-DK" dirty="0" smtClean="0"/>
              <a:t>……Skab videndeling og inspirer på tværs (Kommunikation)</a:t>
            </a:r>
          </a:p>
          <a:p>
            <a:pPr marL="0" indent="0">
              <a:buNone/>
            </a:pPr>
            <a:endParaRPr lang="da-DK" sz="2300" dirty="0" smtClean="0"/>
          </a:p>
          <a:p>
            <a:r>
              <a:rPr lang="da-DK" sz="2800" dirty="0" smtClean="0"/>
              <a:t>Forbered jer på </a:t>
            </a:r>
            <a:r>
              <a:rPr lang="da-DK" sz="2800" b="1" dirty="0" smtClean="0">
                <a:solidFill>
                  <a:schemeClr val="accent6">
                    <a:lumMod val="75000"/>
                  </a:schemeClr>
                </a:solidFill>
              </a:rPr>
              <a:t>tillidsbrud</a:t>
            </a:r>
            <a:r>
              <a:rPr lang="da-DK" sz="2800" dirty="0" smtClean="0"/>
              <a:t>…</a:t>
            </a:r>
            <a:r>
              <a:rPr lang="da-DK" sz="2000" dirty="0" smtClean="0"/>
              <a:t>(og pas på rygmarvsreflekserne…)</a:t>
            </a:r>
          </a:p>
          <a:p>
            <a:pPr lvl="1"/>
            <a:r>
              <a:rPr lang="da-DK" sz="2400" dirty="0"/>
              <a:t>Løs enkeltsager </a:t>
            </a:r>
            <a:r>
              <a:rPr lang="da-DK" sz="2400" dirty="0" smtClean="0"/>
              <a:t>lokalt.</a:t>
            </a:r>
            <a:endParaRPr lang="da-DK" sz="2400" dirty="0"/>
          </a:p>
          <a:p>
            <a:endParaRPr lang="da-DK" sz="2000" dirty="0" smtClean="0"/>
          </a:p>
          <a:p>
            <a:r>
              <a:rPr lang="da-DK" sz="2800" dirty="0" smtClean="0"/>
              <a:t>Økonomiforvaltningen er </a:t>
            </a:r>
            <a:r>
              <a:rPr lang="da-DK" sz="2800" dirty="0" smtClean="0">
                <a:solidFill>
                  <a:schemeClr val="accent6">
                    <a:lumMod val="75000"/>
                  </a:schemeClr>
                </a:solidFill>
              </a:rPr>
              <a:t>AFGØRENDE</a:t>
            </a:r>
            <a:r>
              <a:rPr lang="da-DK" sz="2800" dirty="0" smtClean="0"/>
              <a:t> rollemodel…</a:t>
            </a:r>
          </a:p>
          <a:p>
            <a:pPr lvl="1"/>
            <a:r>
              <a:rPr lang="da-DK" sz="2400" dirty="0" smtClean="0"/>
              <a:t>Gør jer tilgængelige, kom UD og lyt/ drøft styring i første linje… </a:t>
            </a:r>
          </a:p>
          <a:p>
            <a:pPr lvl="1"/>
            <a:r>
              <a:rPr lang="da-DK" sz="2400" dirty="0" smtClean="0"/>
              <a:t>Skab fora for dialog der ”kortslutter” den hierarkiske beslutningskæde. </a:t>
            </a:r>
          </a:p>
          <a:p>
            <a:pPr lvl="1"/>
            <a:r>
              <a:rPr lang="da-DK" sz="2400" dirty="0" smtClean="0"/>
              <a:t>HUSK: Når I siger ”tillidsreform” er det en aktiv invitation til at blive holdt op på </a:t>
            </a:r>
            <a:r>
              <a:rPr lang="da-DK" sz="2400" b="1" dirty="0" smtClean="0">
                <a:solidFill>
                  <a:schemeClr val="accent6">
                    <a:lumMod val="75000"/>
                  </a:schemeClr>
                </a:solidFill>
              </a:rPr>
              <a:t>om I gør det I siger….. </a:t>
            </a:r>
          </a:p>
          <a:p>
            <a:pPr lvl="1"/>
            <a:endParaRPr lang="da-DK" sz="2400" dirty="0"/>
          </a:p>
          <a:p>
            <a:endParaRPr lang="en-GB" sz="1600" dirty="0"/>
          </a:p>
        </p:txBody>
      </p:sp>
      <p:sp>
        <p:nvSpPr>
          <p:cNvPr id="4" name="Tekstboks 3"/>
          <p:cNvSpPr txBox="1"/>
          <p:nvPr/>
        </p:nvSpPr>
        <p:spPr>
          <a:xfrm rot="20644733">
            <a:off x="7365188" y="2853806"/>
            <a:ext cx="1656184" cy="646331"/>
          </a:xfrm>
          <a:prstGeom prst="rect">
            <a:avLst/>
          </a:prstGeom>
          <a:solidFill>
            <a:schemeClr val="accent6">
              <a:lumMod val="75000"/>
            </a:schemeClr>
          </a:solidFill>
        </p:spPr>
        <p:txBody>
          <a:bodyPr wrap="square" rtlCol="0">
            <a:spAutoFit/>
          </a:bodyPr>
          <a:lstStyle/>
          <a:p>
            <a:r>
              <a:rPr lang="da-DK" dirty="0" smtClean="0">
                <a:solidFill>
                  <a:schemeClr val="bg1"/>
                </a:solidFill>
              </a:rPr>
              <a:t>”LICENSE TO CHALLENGE!”</a:t>
            </a:r>
            <a:endParaRPr lang="en-GB" dirty="0">
              <a:solidFill>
                <a:schemeClr val="bg1"/>
              </a:solidFill>
            </a:endParaRPr>
          </a:p>
        </p:txBody>
      </p:sp>
      <p:sp>
        <p:nvSpPr>
          <p:cNvPr id="5" name="Ellipse 4"/>
          <p:cNvSpPr/>
          <p:nvPr/>
        </p:nvSpPr>
        <p:spPr>
          <a:xfrm>
            <a:off x="7956376" y="3579135"/>
            <a:ext cx="170648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lipse 5"/>
          <p:cNvSpPr/>
          <p:nvPr/>
        </p:nvSpPr>
        <p:spPr>
          <a:xfrm>
            <a:off x="-2656678" y="1772816"/>
            <a:ext cx="3218656" cy="2808312"/>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4485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boks 2"/>
          <p:cNvSpPr txBox="1"/>
          <p:nvPr/>
        </p:nvSpPr>
        <p:spPr>
          <a:xfrm>
            <a:off x="735905" y="1628800"/>
            <a:ext cx="8278580" cy="4678204"/>
          </a:xfrm>
          <a:prstGeom prst="rect">
            <a:avLst/>
          </a:prstGeom>
          <a:noFill/>
        </p:spPr>
        <p:txBody>
          <a:bodyPr wrap="square" rtlCol="0">
            <a:spAutoFit/>
          </a:bodyPr>
          <a:lstStyle/>
          <a:p>
            <a:pPr marL="285750" indent="-285750">
              <a:buFont typeface="Arial" pitchFamily="34" charset="0"/>
              <a:buChar char="•"/>
            </a:pPr>
            <a:r>
              <a:rPr lang="da-DK" sz="2800" dirty="0" smtClean="0"/>
              <a:t>Jeg har tillid når jeg tør </a:t>
            </a:r>
            <a:r>
              <a:rPr lang="da-DK" sz="2800" b="1" dirty="0" smtClean="0"/>
              <a:t>satse</a:t>
            </a:r>
            <a:r>
              <a:rPr lang="da-DK" sz="2800" dirty="0" smtClean="0"/>
              <a:t> på, at du passer på mine interesser – selv når der er </a:t>
            </a:r>
            <a:r>
              <a:rPr lang="da-DK" sz="2800" b="1" dirty="0" smtClean="0"/>
              <a:t>risiko</a:t>
            </a:r>
            <a:r>
              <a:rPr lang="da-DK" sz="2800" dirty="0" smtClean="0"/>
              <a:t> for det går galt! </a:t>
            </a:r>
          </a:p>
          <a:p>
            <a:endParaRPr lang="da-DK" sz="2800" dirty="0" smtClean="0"/>
          </a:p>
          <a:p>
            <a:endParaRPr lang="da-DK" sz="2800" dirty="0" smtClean="0"/>
          </a:p>
          <a:p>
            <a:pPr marL="285750" indent="-285750">
              <a:buFont typeface="Arial" pitchFamily="34" charset="0"/>
              <a:buChar char="•"/>
            </a:pPr>
            <a:r>
              <a:rPr lang="da-DK" sz="2800" dirty="0" smtClean="0"/>
              <a:t>Når der er tillid kan man gøre sig </a:t>
            </a:r>
            <a:r>
              <a:rPr lang="da-DK" sz="2800" b="1" dirty="0" smtClean="0">
                <a:solidFill>
                  <a:schemeClr val="accent6">
                    <a:lumMod val="75000"/>
                  </a:schemeClr>
                </a:solidFill>
              </a:rPr>
              <a:t>sårbar</a:t>
            </a:r>
            <a:r>
              <a:rPr lang="da-DK" sz="2800" dirty="0" smtClean="0"/>
              <a:t> overfor hinanden ved at ”løsne tøjlerne” mere. ….Som ledelse sker det typisk ved at øge medarbejderens </a:t>
            </a:r>
            <a:r>
              <a:rPr lang="da-DK" sz="2800" b="1" dirty="0" smtClean="0">
                <a:solidFill>
                  <a:schemeClr val="accent6">
                    <a:lumMod val="75000"/>
                  </a:schemeClr>
                </a:solidFill>
              </a:rPr>
              <a:t>autonomi</a:t>
            </a:r>
            <a:r>
              <a:rPr lang="da-DK" sz="2800" dirty="0" smtClean="0"/>
              <a:t>. </a:t>
            </a:r>
          </a:p>
          <a:p>
            <a:endParaRPr lang="da-DK" sz="2800" dirty="0" smtClean="0"/>
          </a:p>
          <a:p>
            <a:pPr marL="285750" indent="-285750">
              <a:buFont typeface="Arial" pitchFamily="34" charset="0"/>
              <a:buChar char="•"/>
            </a:pPr>
            <a:r>
              <a:rPr lang="da-DK" sz="2800" dirty="0" smtClean="0"/>
              <a:t>Der er kun behov for tillid hvis det kan gå galt. Der skal </a:t>
            </a:r>
            <a:r>
              <a:rPr lang="da-DK" sz="2800" b="1" dirty="0" smtClean="0">
                <a:solidFill>
                  <a:schemeClr val="accent6">
                    <a:lumMod val="75000"/>
                  </a:schemeClr>
                </a:solidFill>
              </a:rPr>
              <a:t>noget på spil</a:t>
            </a:r>
            <a:r>
              <a:rPr lang="da-DK" sz="2800" dirty="0" smtClean="0"/>
              <a:t>…. RISIKO! </a:t>
            </a:r>
          </a:p>
          <a:p>
            <a:endParaRPr lang="da-DK" dirty="0"/>
          </a:p>
        </p:txBody>
      </p:sp>
      <p:sp>
        <p:nvSpPr>
          <p:cNvPr id="2" name="Titel 1"/>
          <p:cNvSpPr>
            <a:spLocks noGrp="1"/>
          </p:cNvSpPr>
          <p:nvPr>
            <p:ph type="title"/>
          </p:nvPr>
        </p:nvSpPr>
        <p:spPr>
          <a:xfrm>
            <a:off x="267440" y="332656"/>
            <a:ext cx="8229600" cy="1143000"/>
          </a:xfrm>
        </p:spPr>
        <p:txBody>
          <a:bodyPr>
            <a:normAutofit/>
          </a:bodyPr>
          <a:lstStyle/>
          <a:p>
            <a:r>
              <a:rPr lang="da-DK" b="1" dirty="0" smtClean="0"/>
              <a:t>Hvad er tillid?</a:t>
            </a:r>
            <a:endParaRPr lang="da-DK" b="1" dirty="0"/>
          </a:p>
        </p:txBody>
      </p:sp>
      <p:sp>
        <p:nvSpPr>
          <p:cNvPr id="7" name="Ellipse 6"/>
          <p:cNvSpPr/>
          <p:nvPr/>
        </p:nvSpPr>
        <p:spPr>
          <a:xfrm>
            <a:off x="-2624107" y="1999368"/>
            <a:ext cx="3218656" cy="2808312"/>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Ellipse 3"/>
          <p:cNvSpPr/>
          <p:nvPr/>
        </p:nvSpPr>
        <p:spPr>
          <a:xfrm rot="21297277">
            <a:off x="1427280" y="2676286"/>
            <a:ext cx="2018957" cy="626368"/>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Kompetence</a:t>
            </a:r>
            <a:endParaRPr lang="en-US" b="1" dirty="0"/>
          </a:p>
        </p:txBody>
      </p:sp>
      <p:sp>
        <p:nvSpPr>
          <p:cNvPr id="10" name="Ellipse 9"/>
          <p:cNvSpPr/>
          <p:nvPr/>
        </p:nvSpPr>
        <p:spPr>
          <a:xfrm rot="309116">
            <a:off x="3299899" y="2687772"/>
            <a:ext cx="2018957" cy="626368"/>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Intention</a:t>
            </a:r>
            <a:endParaRPr lang="en-US" b="1" dirty="0"/>
          </a:p>
        </p:txBody>
      </p:sp>
      <p:sp>
        <p:nvSpPr>
          <p:cNvPr id="11" name="Ellipse 10"/>
          <p:cNvSpPr/>
          <p:nvPr/>
        </p:nvSpPr>
        <p:spPr>
          <a:xfrm rot="21297277">
            <a:off x="5188914" y="2683609"/>
            <a:ext cx="2185491" cy="626368"/>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Udholdenhed</a:t>
            </a:r>
            <a:endParaRPr lang="en-US" b="1" dirty="0"/>
          </a:p>
        </p:txBody>
      </p:sp>
    </p:spTree>
    <p:extLst>
      <p:ext uri="{BB962C8B-B14F-4D97-AF65-F5344CB8AC3E}">
        <p14:creationId xmlns:p14="http://schemas.microsoft.com/office/powerpoint/2010/main" xmlns="" val="217665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encrypted-tbn3.gstatic.com/images?q=tbn:ANd9GcQj-In-D-VQIHnAXYhKFvZGM39wicU5k7YMk1pnooY9om8belCI">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6913389" y="2853750"/>
            <a:ext cx="2467236" cy="17376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s://encrypted-tbn3.gstatic.com/images?q=tbn:ANd9GcQj-In-D-VQIHnAXYhKFvZGM39wicU5k7YMk1pnooY9om8belCI">
            <a:hlinkClick r:id="rId3"/>
          </p:cNvPr>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6913389" y="4819552"/>
            <a:ext cx="2421965" cy="17057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ktangel 2"/>
          <p:cNvSpPr/>
          <p:nvPr/>
        </p:nvSpPr>
        <p:spPr>
          <a:xfrm>
            <a:off x="505094" y="1476356"/>
            <a:ext cx="7692458" cy="3970318"/>
          </a:xfrm>
          <a:prstGeom prst="rect">
            <a:avLst/>
          </a:prstGeom>
        </p:spPr>
        <p:txBody>
          <a:bodyPr wrap="square">
            <a:spAutoFit/>
          </a:bodyPr>
          <a:lstStyle/>
          <a:p>
            <a:pPr marL="285750" indent="-285750">
              <a:lnSpc>
                <a:spcPct val="150000"/>
              </a:lnSpc>
              <a:buFont typeface="Arial" pitchFamily="34" charset="0"/>
              <a:buChar char="•"/>
            </a:pPr>
            <a:r>
              <a:rPr lang="da-DK" sz="2400" b="1" dirty="0" smtClean="0"/>
              <a:t>Tillid </a:t>
            </a:r>
            <a:r>
              <a:rPr lang="da-DK" sz="2400" b="1" dirty="0"/>
              <a:t>kan man kun invitere til - ikke </a:t>
            </a:r>
            <a:r>
              <a:rPr lang="da-DK" sz="2400" b="1" dirty="0" smtClean="0"/>
              <a:t>beordre</a:t>
            </a:r>
          </a:p>
          <a:p>
            <a:pPr marL="800100" lvl="1" indent="-342900">
              <a:lnSpc>
                <a:spcPct val="150000"/>
              </a:lnSpc>
              <a:buFont typeface="Courier New" pitchFamily="49" charset="0"/>
              <a:buChar char="o"/>
            </a:pPr>
            <a:r>
              <a:rPr lang="da-DK" sz="1600" dirty="0" smtClean="0"/>
              <a:t>  Nysgerrighed på den andens behov</a:t>
            </a:r>
          </a:p>
          <a:p>
            <a:pPr marL="285750" indent="-285750">
              <a:lnSpc>
                <a:spcPct val="150000"/>
              </a:lnSpc>
              <a:buFont typeface="Arial" pitchFamily="34" charset="0"/>
              <a:buChar char="•"/>
            </a:pPr>
            <a:r>
              <a:rPr lang="da-DK" sz="2400" b="1" dirty="0" smtClean="0"/>
              <a:t>Gensidig proces (tillidsspiral</a:t>
            </a:r>
            <a:r>
              <a:rPr lang="da-DK" sz="2400" dirty="0" smtClean="0"/>
              <a:t>) </a:t>
            </a:r>
          </a:p>
          <a:p>
            <a:pPr marL="800100" lvl="1" indent="-342900">
              <a:lnSpc>
                <a:spcPct val="150000"/>
              </a:lnSpc>
              <a:buFont typeface="Courier New" pitchFamily="49" charset="0"/>
              <a:buChar char="o"/>
            </a:pPr>
            <a:r>
              <a:rPr lang="da-DK" sz="1600" dirty="0" smtClean="0"/>
              <a:t>Gerne små skridt hvor indsatsen hæves over tid</a:t>
            </a:r>
            <a:endParaRPr lang="da-DK" sz="1600" dirty="0"/>
          </a:p>
          <a:p>
            <a:pPr marL="800100" lvl="1" indent="-342900">
              <a:lnSpc>
                <a:spcPct val="150000"/>
              </a:lnSpc>
              <a:buFont typeface="Courier New" pitchFamily="49" charset="0"/>
              <a:buChar char="o"/>
            </a:pPr>
            <a:r>
              <a:rPr lang="da-DK" sz="1600" dirty="0" smtClean="0"/>
              <a:t>”Grundstemning” i relation sætter en tone…. </a:t>
            </a:r>
          </a:p>
          <a:p>
            <a:pPr marL="285750" indent="-285750">
              <a:buFont typeface="Arial" pitchFamily="34" charset="0"/>
              <a:buChar char="•"/>
            </a:pPr>
            <a:r>
              <a:rPr lang="da-DK" sz="2400" b="1" dirty="0" smtClean="0"/>
              <a:t>Tillid opbygges gennem anledninger hvor tilliden afprøves... En </a:t>
            </a:r>
            <a:r>
              <a:rPr lang="da-DK" sz="2400" b="1" dirty="0" smtClean="0">
                <a:solidFill>
                  <a:schemeClr val="accent6">
                    <a:lumMod val="75000"/>
                  </a:schemeClr>
                </a:solidFill>
              </a:rPr>
              <a:t>knage</a:t>
            </a:r>
            <a:r>
              <a:rPr lang="da-DK" sz="2400" b="1" dirty="0" smtClean="0"/>
              <a:t> at hænge tilliden op på. </a:t>
            </a:r>
          </a:p>
          <a:p>
            <a:pPr marL="285750" indent="-285750">
              <a:lnSpc>
                <a:spcPct val="150000"/>
              </a:lnSpc>
              <a:buFont typeface="Arial" pitchFamily="34" charset="0"/>
              <a:buChar char="•"/>
            </a:pPr>
            <a:endParaRPr lang="da-DK" sz="2400" dirty="0" smtClean="0"/>
          </a:p>
          <a:p>
            <a:endParaRPr lang="da-DK" sz="2400" dirty="0" smtClean="0"/>
          </a:p>
        </p:txBody>
      </p:sp>
      <p:sp>
        <p:nvSpPr>
          <p:cNvPr id="7" name="Ellipse 6"/>
          <p:cNvSpPr/>
          <p:nvPr/>
        </p:nvSpPr>
        <p:spPr>
          <a:xfrm>
            <a:off x="6804248" y="404663"/>
            <a:ext cx="2729446" cy="2527987"/>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FORMEL MAGT</a:t>
            </a:r>
          </a:p>
          <a:p>
            <a:pPr algn="ctr"/>
            <a:r>
              <a:rPr lang="da-DK" dirty="0" smtClean="0"/>
              <a:t>VIRKER IKKE </a:t>
            </a:r>
          </a:p>
          <a:p>
            <a:pPr algn="ctr"/>
            <a:r>
              <a:rPr lang="da-DK" dirty="0" smtClean="0"/>
              <a:t>PÅ TILLID……..</a:t>
            </a:r>
            <a:endParaRPr lang="en-GB" dirty="0"/>
          </a:p>
        </p:txBody>
      </p:sp>
      <p:sp>
        <p:nvSpPr>
          <p:cNvPr id="8" name="Titel 7"/>
          <p:cNvSpPr>
            <a:spLocks noGrp="1"/>
          </p:cNvSpPr>
          <p:nvPr>
            <p:ph type="title"/>
          </p:nvPr>
        </p:nvSpPr>
        <p:spPr/>
        <p:txBody>
          <a:bodyPr>
            <a:normAutofit fontScale="90000"/>
          </a:bodyPr>
          <a:lstStyle/>
          <a:p>
            <a:r>
              <a:rPr lang="da-DK" b="1" dirty="0" smtClean="0"/>
              <a:t>Tillid</a:t>
            </a:r>
            <a:br>
              <a:rPr lang="da-DK" b="1" dirty="0" smtClean="0"/>
            </a:br>
            <a:r>
              <a:rPr lang="da-DK" sz="3600" dirty="0" smtClean="0"/>
              <a:t>Hvordan skaber man det?</a:t>
            </a:r>
            <a:endParaRPr lang="en-GB" sz="3600" dirty="0"/>
          </a:p>
        </p:txBody>
      </p:sp>
      <p:sp>
        <p:nvSpPr>
          <p:cNvPr id="11" name="Afrundet rektangulær billedforklaring 10"/>
          <p:cNvSpPr/>
          <p:nvPr/>
        </p:nvSpPr>
        <p:spPr>
          <a:xfrm>
            <a:off x="395536" y="4941168"/>
            <a:ext cx="6681898" cy="1705792"/>
          </a:xfrm>
          <a:prstGeom prst="wedgeRoundRectCallout">
            <a:avLst>
              <a:gd name="adj1" fmla="val 33750"/>
              <a:gd name="adj2" fmla="val -4749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i="1" dirty="0">
                <a:solidFill>
                  <a:schemeClr val="tx1"/>
                </a:solidFill>
              </a:rPr>
              <a:t>”Tillid opstår når isen begynder at bære. Det handler det meget om. </a:t>
            </a:r>
            <a:r>
              <a:rPr lang="da-DK" sz="2400" b="1" i="1" dirty="0">
                <a:solidFill>
                  <a:schemeClr val="accent6">
                    <a:lumMod val="75000"/>
                  </a:schemeClr>
                </a:solidFill>
              </a:rPr>
              <a:t>At man vover sig ud på noget </a:t>
            </a:r>
            <a:r>
              <a:rPr lang="da-DK" sz="2400" i="1" dirty="0">
                <a:solidFill>
                  <a:schemeClr val="tx1"/>
                </a:solidFill>
              </a:rPr>
              <a:t>og lige så stille og roligt holder man hinanden i hånden. ” (Leder i KFF)</a:t>
            </a:r>
          </a:p>
        </p:txBody>
      </p:sp>
      <p:pic>
        <p:nvPicPr>
          <p:cNvPr id="2052" name="Picture 4" descr="https://encrypted-tbn0.gstatic.com/images?q=tbn:ANd9GcToePfkj7xfO202odxi5Z67sDVgGnhP1ZQrAmEqXWVzTc8PqUaj">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5536" y="52369"/>
            <a:ext cx="1485900" cy="1524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5382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540568" y="2032167"/>
            <a:ext cx="2325457" cy="12961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Ny BUM-model på plejecentre (SUF)</a:t>
            </a:r>
            <a:endParaRPr lang="en-GB" sz="1400" dirty="0">
              <a:solidFill>
                <a:schemeClr val="tx2">
                  <a:lumMod val="60000"/>
                  <a:lumOff val="40000"/>
                </a:schemeClr>
              </a:solidFill>
            </a:endParaRPr>
          </a:p>
        </p:txBody>
      </p:sp>
      <p:sp>
        <p:nvSpPr>
          <p:cNvPr id="2" name="Titel 1"/>
          <p:cNvSpPr>
            <a:spLocks noGrp="1"/>
          </p:cNvSpPr>
          <p:nvPr>
            <p:ph type="title"/>
          </p:nvPr>
        </p:nvSpPr>
        <p:spPr/>
        <p:txBody>
          <a:bodyPr>
            <a:noAutofit/>
          </a:bodyPr>
          <a:lstStyle/>
          <a:p>
            <a:r>
              <a:rPr lang="da-DK" sz="3600" dirty="0"/>
              <a:t/>
            </a:r>
            <a:br>
              <a:rPr lang="da-DK" sz="3600" dirty="0"/>
            </a:br>
            <a:r>
              <a:rPr lang="da-DK" sz="3600" dirty="0" smtClean="0"/>
              <a:t>Eksempler på tillidsinitiativer </a:t>
            </a:r>
            <a:br>
              <a:rPr lang="da-DK" sz="3600" dirty="0" smtClean="0"/>
            </a:br>
            <a:r>
              <a:rPr lang="da-DK" sz="2000" dirty="0" smtClean="0"/>
              <a:t>- blot dem jeg er stødt på…..!</a:t>
            </a:r>
            <a:r>
              <a:rPr lang="da-DK" sz="3600" dirty="0" smtClean="0"/>
              <a:t/>
            </a:r>
            <a:br>
              <a:rPr lang="da-DK" sz="3600" dirty="0" smtClean="0"/>
            </a:br>
            <a:r>
              <a:rPr lang="da-DK" sz="3600" dirty="0" smtClean="0"/>
              <a:t/>
            </a:r>
            <a:br>
              <a:rPr lang="da-DK" sz="3600" dirty="0" smtClean="0"/>
            </a:br>
            <a:endParaRPr lang="en-GB" sz="3600" dirty="0"/>
          </a:p>
        </p:txBody>
      </p:sp>
      <p:sp>
        <p:nvSpPr>
          <p:cNvPr id="3" name="Ellipse 2"/>
          <p:cNvSpPr/>
          <p:nvPr/>
        </p:nvSpPr>
        <p:spPr>
          <a:xfrm>
            <a:off x="930571" y="2708920"/>
            <a:ext cx="2736304" cy="12961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lumMod val="75000"/>
                  </a:schemeClr>
                </a:solidFill>
              </a:rPr>
              <a:t>Besøgsblokke i Hjemmeplejen</a:t>
            </a:r>
          </a:p>
          <a:p>
            <a:pPr algn="ctr"/>
            <a:r>
              <a:rPr lang="da-DK" dirty="0" smtClean="0">
                <a:solidFill>
                  <a:schemeClr val="tx2">
                    <a:lumMod val="75000"/>
                  </a:schemeClr>
                </a:solidFill>
              </a:rPr>
              <a:t>(SUF)</a:t>
            </a:r>
            <a:endParaRPr lang="en-GB" dirty="0">
              <a:solidFill>
                <a:schemeClr val="tx2">
                  <a:lumMod val="75000"/>
                </a:schemeClr>
              </a:solidFill>
            </a:endParaRPr>
          </a:p>
        </p:txBody>
      </p:sp>
      <p:sp>
        <p:nvSpPr>
          <p:cNvPr id="4" name="Ellipse 3"/>
          <p:cNvSpPr/>
          <p:nvPr/>
        </p:nvSpPr>
        <p:spPr>
          <a:xfrm>
            <a:off x="3059832" y="3747298"/>
            <a:ext cx="2736304" cy="1296144"/>
          </a:xfrm>
          <a:prstGeom prst="ellipse">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smtClean="0"/>
          </a:p>
          <a:p>
            <a:pPr algn="ctr"/>
            <a:r>
              <a:rPr lang="da-DK" dirty="0" err="1" smtClean="0">
                <a:solidFill>
                  <a:schemeClr val="tx2">
                    <a:lumMod val="75000"/>
                  </a:schemeClr>
                </a:solidFill>
              </a:rPr>
              <a:t>Tilllid</a:t>
            </a:r>
            <a:r>
              <a:rPr lang="da-DK" dirty="0" smtClean="0">
                <a:solidFill>
                  <a:schemeClr val="tx2">
                    <a:lumMod val="75000"/>
                  </a:schemeClr>
                </a:solidFill>
              </a:rPr>
              <a:t> i ny MED-struktur</a:t>
            </a:r>
          </a:p>
          <a:p>
            <a:pPr algn="ctr"/>
            <a:r>
              <a:rPr lang="da-DK" dirty="0" smtClean="0">
                <a:solidFill>
                  <a:schemeClr val="tx2">
                    <a:lumMod val="75000"/>
                  </a:schemeClr>
                </a:solidFill>
              </a:rPr>
              <a:t>(BUF)   </a:t>
            </a:r>
          </a:p>
          <a:p>
            <a:pPr algn="ctr"/>
            <a:endParaRPr lang="en-GB" dirty="0"/>
          </a:p>
        </p:txBody>
      </p:sp>
      <p:sp>
        <p:nvSpPr>
          <p:cNvPr id="5" name="Ellipse 4"/>
          <p:cNvSpPr/>
          <p:nvPr/>
        </p:nvSpPr>
        <p:spPr>
          <a:xfrm>
            <a:off x="4756104" y="2437784"/>
            <a:ext cx="2736304" cy="129614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bg1"/>
                </a:solidFill>
              </a:rPr>
              <a:t>Dokumentations-sporet</a:t>
            </a:r>
            <a:r>
              <a:rPr lang="da-DK" dirty="0" smtClean="0">
                <a:solidFill>
                  <a:schemeClr val="tx2">
                    <a:lumMod val="75000"/>
                  </a:schemeClr>
                </a:solidFill>
              </a:rPr>
              <a:t>  </a:t>
            </a:r>
          </a:p>
          <a:p>
            <a:pPr algn="ctr"/>
            <a:r>
              <a:rPr lang="da-DK" dirty="0" smtClean="0">
                <a:solidFill>
                  <a:schemeClr val="tx2">
                    <a:lumMod val="75000"/>
                  </a:schemeClr>
                </a:solidFill>
              </a:rPr>
              <a:t>(SOF)</a:t>
            </a:r>
            <a:endParaRPr lang="en-GB" dirty="0">
              <a:solidFill>
                <a:schemeClr val="tx2">
                  <a:lumMod val="75000"/>
                </a:schemeClr>
              </a:solidFill>
            </a:endParaRPr>
          </a:p>
        </p:txBody>
      </p:sp>
      <p:sp>
        <p:nvSpPr>
          <p:cNvPr id="6" name="Ellipse 5"/>
          <p:cNvSpPr/>
          <p:nvPr/>
        </p:nvSpPr>
        <p:spPr>
          <a:xfrm>
            <a:off x="6124256" y="4468325"/>
            <a:ext cx="2480192" cy="12251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75000"/>
                  </a:schemeClr>
                </a:solidFill>
              </a:rPr>
              <a:t>Digitalisering af arkivsystem i Stadsarkivet</a:t>
            </a:r>
          </a:p>
          <a:p>
            <a:pPr algn="ctr"/>
            <a:r>
              <a:rPr lang="da-DK" sz="1400" dirty="0" smtClean="0">
                <a:solidFill>
                  <a:schemeClr val="tx2">
                    <a:lumMod val="75000"/>
                  </a:schemeClr>
                </a:solidFill>
              </a:rPr>
              <a:t>(KFF)</a:t>
            </a:r>
            <a:endParaRPr lang="en-GB" sz="1400" dirty="0">
              <a:solidFill>
                <a:schemeClr val="tx2">
                  <a:lumMod val="75000"/>
                </a:schemeClr>
              </a:solidFill>
            </a:endParaRPr>
          </a:p>
        </p:txBody>
      </p:sp>
      <p:sp>
        <p:nvSpPr>
          <p:cNvPr id="7" name="Ellipse 6"/>
          <p:cNvSpPr/>
          <p:nvPr/>
        </p:nvSpPr>
        <p:spPr>
          <a:xfrm>
            <a:off x="1154855" y="4929148"/>
            <a:ext cx="2736304" cy="1296144"/>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smtClean="0">
                <a:solidFill>
                  <a:schemeClr val="bg1"/>
                </a:solidFill>
              </a:rPr>
              <a:t>Frisæt</a:t>
            </a:r>
            <a:r>
              <a:rPr lang="da-DK" dirty="0" smtClean="0">
                <a:solidFill>
                  <a:schemeClr val="bg1"/>
                </a:solidFill>
              </a:rPr>
              <a:t> institutionerne  </a:t>
            </a:r>
          </a:p>
          <a:p>
            <a:pPr algn="ctr"/>
            <a:r>
              <a:rPr lang="da-DK" dirty="0" smtClean="0">
                <a:solidFill>
                  <a:schemeClr val="tx2">
                    <a:lumMod val="75000"/>
                  </a:schemeClr>
                </a:solidFill>
              </a:rPr>
              <a:t>(ØKF)</a:t>
            </a:r>
            <a:endParaRPr lang="en-GB" dirty="0">
              <a:solidFill>
                <a:schemeClr val="tx2">
                  <a:lumMod val="75000"/>
                </a:schemeClr>
              </a:solidFill>
            </a:endParaRPr>
          </a:p>
        </p:txBody>
      </p:sp>
      <p:sp>
        <p:nvSpPr>
          <p:cNvPr id="9" name="Ellipse 8"/>
          <p:cNvSpPr/>
          <p:nvPr/>
        </p:nvSpPr>
        <p:spPr>
          <a:xfrm>
            <a:off x="5423436" y="5491189"/>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2 fejls bonus </a:t>
            </a:r>
          </a:p>
          <a:p>
            <a:pPr algn="ctr"/>
            <a:r>
              <a:rPr lang="da-DK" sz="1400" dirty="0" smtClean="0">
                <a:solidFill>
                  <a:schemeClr val="tx2">
                    <a:lumMod val="60000"/>
                    <a:lumOff val="40000"/>
                  </a:schemeClr>
                </a:solidFill>
              </a:rPr>
              <a:t>(KFF)</a:t>
            </a:r>
            <a:endParaRPr lang="en-GB" sz="1400" dirty="0">
              <a:solidFill>
                <a:schemeClr val="tx2">
                  <a:lumMod val="60000"/>
                  <a:lumOff val="40000"/>
                </a:schemeClr>
              </a:solidFill>
            </a:endParaRPr>
          </a:p>
        </p:txBody>
      </p:sp>
      <p:sp>
        <p:nvSpPr>
          <p:cNvPr id="10" name="Ellipse 9"/>
          <p:cNvSpPr/>
          <p:nvPr/>
        </p:nvSpPr>
        <p:spPr>
          <a:xfrm>
            <a:off x="7236296" y="5491189"/>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Ledelse med VILJE</a:t>
            </a:r>
          </a:p>
          <a:p>
            <a:pPr algn="ctr"/>
            <a:r>
              <a:rPr lang="da-DK" sz="1400" dirty="0">
                <a:solidFill>
                  <a:schemeClr val="tx2">
                    <a:lumMod val="60000"/>
                    <a:lumOff val="40000"/>
                  </a:schemeClr>
                </a:solidFill>
              </a:rPr>
              <a:t>(</a:t>
            </a:r>
            <a:r>
              <a:rPr lang="da-DK" sz="1400" dirty="0" smtClean="0">
                <a:solidFill>
                  <a:schemeClr val="tx2">
                    <a:lumMod val="60000"/>
                    <a:lumOff val="40000"/>
                  </a:schemeClr>
                </a:solidFill>
              </a:rPr>
              <a:t>KFF)</a:t>
            </a:r>
            <a:endParaRPr lang="en-GB" sz="1400" dirty="0">
              <a:solidFill>
                <a:schemeClr val="tx2">
                  <a:lumMod val="60000"/>
                  <a:lumOff val="40000"/>
                </a:schemeClr>
              </a:solidFill>
            </a:endParaRPr>
          </a:p>
        </p:txBody>
      </p:sp>
      <p:sp>
        <p:nvSpPr>
          <p:cNvPr id="11" name="Ellipse 10"/>
          <p:cNvSpPr/>
          <p:nvPr/>
        </p:nvSpPr>
        <p:spPr>
          <a:xfrm>
            <a:off x="3645118" y="5013176"/>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Dialogbaseret ledelse</a:t>
            </a:r>
          </a:p>
          <a:p>
            <a:pPr algn="ctr"/>
            <a:r>
              <a:rPr lang="da-DK" sz="1400" dirty="0" smtClean="0">
                <a:solidFill>
                  <a:schemeClr val="tx2">
                    <a:lumMod val="60000"/>
                    <a:lumOff val="40000"/>
                  </a:schemeClr>
                </a:solidFill>
              </a:rPr>
              <a:t>(BUF)</a:t>
            </a:r>
            <a:endParaRPr lang="en-GB" sz="1400" dirty="0">
              <a:solidFill>
                <a:schemeClr val="tx2">
                  <a:lumMod val="60000"/>
                  <a:lumOff val="40000"/>
                </a:schemeClr>
              </a:solidFill>
            </a:endParaRPr>
          </a:p>
        </p:txBody>
      </p:sp>
      <p:sp>
        <p:nvSpPr>
          <p:cNvPr id="13" name="Ellipse 12"/>
          <p:cNvSpPr/>
          <p:nvPr/>
        </p:nvSpPr>
        <p:spPr>
          <a:xfrm>
            <a:off x="7388696" y="3747298"/>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Selvstyrende teams i Kultur Valby</a:t>
            </a:r>
          </a:p>
          <a:p>
            <a:pPr algn="ctr"/>
            <a:r>
              <a:rPr lang="da-DK" sz="1400" dirty="0" smtClean="0">
                <a:solidFill>
                  <a:schemeClr val="tx2">
                    <a:lumMod val="60000"/>
                    <a:lumOff val="40000"/>
                  </a:schemeClr>
                </a:solidFill>
              </a:rPr>
              <a:t>(KFF)</a:t>
            </a:r>
            <a:endParaRPr lang="en-GB" sz="1400" dirty="0">
              <a:solidFill>
                <a:schemeClr val="tx2">
                  <a:lumMod val="60000"/>
                  <a:lumOff val="40000"/>
                </a:schemeClr>
              </a:solidFill>
            </a:endParaRPr>
          </a:p>
        </p:txBody>
      </p:sp>
      <p:sp>
        <p:nvSpPr>
          <p:cNvPr id="16" name="Ellipse 15"/>
          <p:cNvSpPr/>
          <p:nvPr/>
        </p:nvSpPr>
        <p:spPr>
          <a:xfrm>
            <a:off x="4860032" y="1810156"/>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5 Principper for tillid (SOF)</a:t>
            </a:r>
            <a:endParaRPr lang="en-GB" sz="1400" dirty="0">
              <a:solidFill>
                <a:schemeClr val="tx2">
                  <a:lumMod val="60000"/>
                  <a:lumOff val="40000"/>
                </a:schemeClr>
              </a:solidFill>
            </a:endParaRPr>
          </a:p>
        </p:txBody>
      </p:sp>
      <p:sp>
        <p:nvSpPr>
          <p:cNvPr id="17" name="Ellipse 16"/>
          <p:cNvSpPr/>
          <p:nvPr/>
        </p:nvSpPr>
        <p:spPr>
          <a:xfrm>
            <a:off x="6772200" y="2817746"/>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Medarbejder-rejser</a:t>
            </a:r>
          </a:p>
          <a:p>
            <a:pPr algn="ctr"/>
            <a:r>
              <a:rPr lang="da-DK" sz="1400" dirty="0" smtClean="0">
                <a:solidFill>
                  <a:schemeClr val="tx2">
                    <a:lumMod val="60000"/>
                    <a:lumOff val="40000"/>
                  </a:schemeClr>
                </a:solidFill>
              </a:rPr>
              <a:t>(SOF)</a:t>
            </a:r>
            <a:endParaRPr lang="en-GB" sz="1400" dirty="0">
              <a:solidFill>
                <a:schemeClr val="tx2">
                  <a:lumMod val="60000"/>
                  <a:lumOff val="40000"/>
                </a:schemeClr>
              </a:solidFill>
            </a:endParaRPr>
          </a:p>
        </p:txBody>
      </p:sp>
      <p:sp>
        <p:nvSpPr>
          <p:cNvPr id="18" name="Ellipse 17"/>
          <p:cNvSpPr/>
          <p:nvPr/>
        </p:nvSpPr>
        <p:spPr>
          <a:xfrm>
            <a:off x="3275856" y="2250829"/>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Analyse af tillid</a:t>
            </a:r>
          </a:p>
          <a:p>
            <a:pPr algn="ctr"/>
            <a:r>
              <a:rPr lang="da-DK" sz="1400" dirty="0" smtClean="0">
                <a:solidFill>
                  <a:schemeClr val="tx2">
                    <a:lumMod val="60000"/>
                    <a:lumOff val="40000"/>
                  </a:schemeClr>
                </a:solidFill>
              </a:rPr>
              <a:t>(SOF)</a:t>
            </a:r>
            <a:endParaRPr lang="en-GB" sz="1400" dirty="0">
              <a:solidFill>
                <a:schemeClr val="tx2">
                  <a:lumMod val="60000"/>
                  <a:lumOff val="40000"/>
                </a:schemeClr>
              </a:solidFill>
            </a:endParaRPr>
          </a:p>
        </p:txBody>
      </p:sp>
      <p:sp>
        <p:nvSpPr>
          <p:cNvPr id="19" name="Ellipse 18"/>
          <p:cNvSpPr/>
          <p:nvPr/>
        </p:nvSpPr>
        <p:spPr>
          <a:xfrm>
            <a:off x="2112174" y="5925990"/>
            <a:ext cx="2028884"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Analyse af tillidsbarrierer</a:t>
            </a:r>
          </a:p>
          <a:p>
            <a:pPr algn="ctr"/>
            <a:r>
              <a:rPr lang="da-DK" sz="1400" i="1" dirty="0" err="1" smtClean="0">
                <a:solidFill>
                  <a:schemeClr val="tx2">
                    <a:lumMod val="60000"/>
                    <a:lumOff val="40000"/>
                  </a:schemeClr>
                </a:solidFill>
              </a:rPr>
              <a:t>Cogency</a:t>
            </a:r>
            <a:r>
              <a:rPr lang="da-DK" sz="1400" i="1" dirty="0" smtClean="0">
                <a:solidFill>
                  <a:schemeClr val="tx2">
                    <a:lumMod val="60000"/>
                    <a:lumOff val="40000"/>
                  </a:schemeClr>
                </a:solidFill>
              </a:rPr>
              <a:t>- rapport</a:t>
            </a:r>
          </a:p>
          <a:p>
            <a:pPr algn="ctr"/>
            <a:r>
              <a:rPr lang="da-DK" sz="1400" dirty="0" smtClean="0">
                <a:solidFill>
                  <a:schemeClr val="tx2">
                    <a:lumMod val="60000"/>
                    <a:lumOff val="40000"/>
                  </a:schemeClr>
                </a:solidFill>
              </a:rPr>
              <a:t>(ØKF)</a:t>
            </a:r>
            <a:endParaRPr lang="en-GB" sz="1400" dirty="0">
              <a:solidFill>
                <a:schemeClr val="tx2">
                  <a:lumMod val="60000"/>
                  <a:lumOff val="40000"/>
                </a:schemeClr>
              </a:solidFill>
            </a:endParaRPr>
          </a:p>
        </p:txBody>
      </p:sp>
      <p:sp>
        <p:nvSpPr>
          <p:cNvPr id="20" name="Ellipse 19"/>
          <p:cNvSpPr/>
          <p:nvPr/>
        </p:nvSpPr>
        <p:spPr>
          <a:xfrm>
            <a:off x="1259632" y="1534972"/>
            <a:ext cx="2232248" cy="129614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75000"/>
                  </a:schemeClr>
                </a:solidFill>
              </a:rPr>
              <a:t>Ny styringsmodel </a:t>
            </a:r>
            <a:r>
              <a:rPr lang="da-DK" sz="1400" b="1" dirty="0" smtClean="0">
                <a:solidFill>
                  <a:schemeClr val="tx2">
                    <a:lumMod val="75000"/>
                  </a:schemeClr>
                </a:solidFill>
              </a:rPr>
              <a:t>træningsområdet</a:t>
            </a:r>
          </a:p>
          <a:p>
            <a:pPr algn="ctr"/>
            <a:r>
              <a:rPr lang="da-DK" sz="1400" dirty="0" smtClean="0">
                <a:solidFill>
                  <a:schemeClr val="tx2">
                    <a:lumMod val="75000"/>
                  </a:schemeClr>
                </a:solidFill>
              </a:rPr>
              <a:t>(SUF)</a:t>
            </a:r>
            <a:endParaRPr lang="en-GB" sz="1400" dirty="0">
              <a:solidFill>
                <a:schemeClr val="tx2">
                  <a:lumMod val="75000"/>
                </a:schemeClr>
              </a:solidFill>
            </a:endParaRPr>
          </a:p>
        </p:txBody>
      </p:sp>
      <p:sp>
        <p:nvSpPr>
          <p:cNvPr id="21" name="Ellipse 20"/>
          <p:cNvSpPr/>
          <p:nvPr/>
        </p:nvSpPr>
        <p:spPr>
          <a:xfrm>
            <a:off x="6747937" y="1903032"/>
            <a:ext cx="2028884" cy="916182"/>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smtClean="0">
                <a:solidFill>
                  <a:schemeClr val="tx2">
                    <a:lumMod val="75000"/>
                  </a:schemeClr>
                </a:solidFill>
              </a:rPr>
              <a:t>Menings</a:t>
            </a:r>
          </a:p>
          <a:p>
            <a:pPr algn="ctr"/>
            <a:r>
              <a:rPr lang="da-DK" sz="1400" b="1" dirty="0" smtClean="0">
                <a:solidFill>
                  <a:schemeClr val="tx2">
                    <a:lumMod val="75000"/>
                  </a:schemeClr>
                </a:solidFill>
              </a:rPr>
              <a:t>samlingen (SOF)</a:t>
            </a:r>
            <a:endParaRPr lang="en-GB" sz="1400" b="1" dirty="0">
              <a:solidFill>
                <a:schemeClr val="tx2">
                  <a:lumMod val="75000"/>
                </a:schemeClr>
              </a:solidFill>
            </a:endParaRPr>
          </a:p>
        </p:txBody>
      </p:sp>
      <p:sp>
        <p:nvSpPr>
          <p:cNvPr id="22" name="Ellipse 21"/>
          <p:cNvSpPr/>
          <p:nvPr/>
        </p:nvSpPr>
        <p:spPr>
          <a:xfrm>
            <a:off x="-45826" y="5664308"/>
            <a:ext cx="2149640" cy="910061"/>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lumMod val="75000"/>
                  </a:schemeClr>
                </a:solidFill>
              </a:rPr>
              <a:t>Kodeks for Tillid (BR)</a:t>
            </a:r>
            <a:endParaRPr lang="en-GB" dirty="0">
              <a:solidFill>
                <a:schemeClr val="tx2">
                  <a:lumMod val="75000"/>
                </a:schemeClr>
              </a:solidFill>
            </a:endParaRPr>
          </a:p>
        </p:txBody>
      </p:sp>
      <p:sp>
        <p:nvSpPr>
          <p:cNvPr id="23" name="Ellipse 22"/>
          <p:cNvSpPr/>
          <p:nvPr/>
        </p:nvSpPr>
        <p:spPr>
          <a:xfrm>
            <a:off x="997003" y="5129470"/>
            <a:ext cx="525257" cy="4278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a:off x="1468348" y="4799263"/>
            <a:ext cx="525257" cy="4278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a:xfrm>
            <a:off x="1997750" y="4701645"/>
            <a:ext cx="525257" cy="4278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p:cNvSpPr/>
          <p:nvPr/>
        </p:nvSpPr>
        <p:spPr>
          <a:xfrm>
            <a:off x="2966623" y="5008043"/>
            <a:ext cx="525257" cy="4278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p:cNvSpPr/>
          <p:nvPr/>
        </p:nvSpPr>
        <p:spPr>
          <a:xfrm>
            <a:off x="4088762" y="6055746"/>
            <a:ext cx="1938756" cy="8284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smtClean="0">
                <a:solidFill>
                  <a:schemeClr val="tx2">
                    <a:lumMod val="60000"/>
                    <a:lumOff val="40000"/>
                  </a:schemeClr>
                </a:solidFill>
              </a:rPr>
              <a:t>Afbureaukrati</a:t>
            </a:r>
            <a:r>
              <a:rPr lang="da-DK" sz="1400" dirty="0" smtClean="0">
                <a:solidFill>
                  <a:schemeClr val="tx2">
                    <a:lumMod val="60000"/>
                    <a:lumOff val="40000"/>
                  </a:schemeClr>
                </a:solidFill>
              </a:rPr>
              <a:t>-</a:t>
            </a:r>
          </a:p>
          <a:p>
            <a:pPr algn="ctr"/>
            <a:r>
              <a:rPr lang="da-DK" sz="1400" dirty="0" err="1" smtClean="0">
                <a:solidFill>
                  <a:schemeClr val="tx2">
                    <a:lumMod val="60000"/>
                    <a:lumOff val="40000"/>
                  </a:schemeClr>
                </a:solidFill>
              </a:rPr>
              <a:t>seringsindsats</a:t>
            </a:r>
            <a:endParaRPr lang="da-DK" sz="1400" dirty="0" smtClean="0">
              <a:solidFill>
                <a:schemeClr val="tx2">
                  <a:lumMod val="60000"/>
                  <a:lumOff val="40000"/>
                </a:schemeClr>
              </a:solidFill>
            </a:endParaRPr>
          </a:p>
          <a:p>
            <a:pPr algn="ctr"/>
            <a:r>
              <a:rPr lang="da-DK" sz="1400" dirty="0" smtClean="0">
                <a:solidFill>
                  <a:schemeClr val="tx2">
                    <a:lumMod val="60000"/>
                    <a:lumOff val="40000"/>
                  </a:schemeClr>
                </a:solidFill>
              </a:rPr>
              <a:t>(KFF)</a:t>
            </a:r>
            <a:endParaRPr lang="en-GB" sz="1400" dirty="0">
              <a:solidFill>
                <a:schemeClr val="tx2">
                  <a:lumMod val="60000"/>
                  <a:lumOff val="40000"/>
                </a:schemeClr>
              </a:solidFill>
            </a:endParaRPr>
          </a:p>
        </p:txBody>
      </p:sp>
      <p:sp>
        <p:nvSpPr>
          <p:cNvPr id="28" name="Ellipse 27"/>
          <p:cNvSpPr/>
          <p:nvPr/>
        </p:nvSpPr>
        <p:spPr>
          <a:xfrm>
            <a:off x="27625" y="3791155"/>
            <a:ext cx="1938756" cy="8284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smtClean="0">
                <a:solidFill>
                  <a:schemeClr val="tx2">
                    <a:lumMod val="60000"/>
                    <a:lumOff val="40000"/>
                  </a:schemeClr>
                </a:solidFill>
              </a:rPr>
              <a:t>Afbureaukrati</a:t>
            </a:r>
            <a:r>
              <a:rPr lang="da-DK" sz="1400" dirty="0" smtClean="0">
                <a:solidFill>
                  <a:schemeClr val="tx2">
                    <a:lumMod val="60000"/>
                    <a:lumOff val="40000"/>
                  </a:schemeClr>
                </a:solidFill>
              </a:rPr>
              <a:t>-</a:t>
            </a:r>
          </a:p>
          <a:p>
            <a:pPr algn="ctr"/>
            <a:r>
              <a:rPr lang="da-DK" sz="1400" dirty="0" err="1" smtClean="0">
                <a:solidFill>
                  <a:schemeClr val="tx2">
                    <a:lumMod val="60000"/>
                    <a:lumOff val="40000"/>
                  </a:schemeClr>
                </a:solidFill>
              </a:rPr>
              <a:t>seringsindsats</a:t>
            </a:r>
            <a:endParaRPr lang="da-DK" sz="1400" dirty="0" smtClean="0">
              <a:solidFill>
                <a:schemeClr val="tx2">
                  <a:lumMod val="60000"/>
                  <a:lumOff val="40000"/>
                </a:schemeClr>
              </a:solidFill>
            </a:endParaRPr>
          </a:p>
          <a:p>
            <a:pPr algn="ctr"/>
            <a:r>
              <a:rPr lang="da-DK" sz="1400" dirty="0" smtClean="0">
                <a:solidFill>
                  <a:schemeClr val="tx2">
                    <a:lumMod val="60000"/>
                    <a:lumOff val="40000"/>
                  </a:schemeClr>
                </a:solidFill>
              </a:rPr>
              <a:t>(SUF)</a:t>
            </a:r>
            <a:endParaRPr lang="en-GB" sz="1400" dirty="0">
              <a:solidFill>
                <a:schemeClr val="tx2">
                  <a:lumMod val="60000"/>
                  <a:lumOff val="40000"/>
                </a:schemeClr>
              </a:solidFill>
            </a:endParaRPr>
          </a:p>
        </p:txBody>
      </p:sp>
      <p:sp>
        <p:nvSpPr>
          <p:cNvPr id="29" name="Ellipse 28"/>
          <p:cNvSpPr/>
          <p:nvPr/>
        </p:nvSpPr>
        <p:spPr>
          <a:xfrm>
            <a:off x="5822110" y="1127160"/>
            <a:ext cx="1938756" cy="8284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smtClean="0">
                <a:solidFill>
                  <a:schemeClr val="tx2">
                    <a:lumMod val="60000"/>
                    <a:lumOff val="40000"/>
                  </a:schemeClr>
                </a:solidFill>
              </a:rPr>
              <a:t>Afbureaukrati</a:t>
            </a:r>
            <a:r>
              <a:rPr lang="da-DK" sz="1400" dirty="0" smtClean="0">
                <a:solidFill>
                  <a:schemeClr val="tx2">
                    <a:lumMod val="60000"/>
                    <a:lumOff val="40000"/>
                  </a:schemeClr>
                </a:solidFill>
              </a:rPr>
              <a:t>-</a:t>
            </a:r>
          </a:p>
          <a:p>
            <a:pPr algn="ctr"/>
            <a:r>
              <a:rPr lang="da-DK" sz="1400" dirty="0" err="1" smtClean="0">
                <a:solidFill>
                  <a:schemeClr val="tx2">
                    <a:lumMod val="60000"/>
                    <a:lumOff val="40000"/>
                  </a:schemeClr>
                </a:solidFill>
              </a:rPr>
              <a:t>seringsindsats</a:t>
            </a:r>
            <a:endParaRPr lang="da-DK" sz="1400" dirty="0" smtClean="0">
              <a:solidFill>
                <a:schemeClr val="tx2">
                  <a:lumMod val="60000"/>
                  <a:lumOff val="40000"/>
                </a:schemeClr>
              </a:solidFill>
            </a:endParaRPr>
          </a:p>
          <a:p>
            <a:pPr algn="ctr"/>
            <a:r>
              <a:rPr lang="da-DK" sz="1400" dirty="0" smtClean="0">
                <a:solidFill>
                  <a:schemeClr val="tx2">
                    <a:lumMod val="60000"/>
                    <a:lumOff val="40000"/>
                  </a:schemeClr>
                </a:solidFill>
              </a:rPr>
              <a:t>(SOF)</a:t>
            </a:r>
            <a:endParaRPr lang="en-GB" sz="1400" dirty="0">
              <a:solidFill>
                <a:schemeClr val="tx2">
                  <a:lumMod val="60000"/>
                  <a:lumOff val="40000"/>
                </a:schemeClr>
              </a:solidFill>
            </a:endParaRPr>
          </a:p>
        </p:txBody>
      </p:sp>
      <p:sp>
        <p:nvSpPr>
          <p:cNvPr id="30" name="Ellipse 29"/>
          <p:cNvSpPr/>
          <p:nvPr/>
        </p:nvSpPr>
        <p:spPr>
          <a:xfrm>
            <a:off x="3380973" y="3140564"/>
            <a:ext cx="1938756" cy="8284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smtClean="0">
                <a:solidFill>
                  <a:schemeClr val="tx2">
                    <a:lumMod val="60000"/>
                    <a:lumOff val="40000"/>
                  </a:schemeClr>
                </a:solidFill>
              </a:rPr>
              <a:t>Afbureaukrati</a:t>
            </a:r>
            <a:r>
              <a:rPr lang="da-DK" sz="1400" dirty="0" smtClean="0">
                <a:solidFill>
                  <a:schemeClr val="tx2">
                    <a:lumMod val="60000"/>
                    <a:lumOff val="40000"/>
                  </a:schemeClr>
                </a:solidFill>
              </a:rPr>
              <a:t>-</a:t>
            </a:r>
          </a:p>
          <a:p>
            <a:pPr algn="ctr"/>
            <a:r>
              <a:rPr lang="da-DK" sz="1400" dirty="0" err="1" smtClean="0">
                <a:solidFill>
                  <a:schemeClr val="tx2">
                    <a:lumMod val="60000"/>
                    <a:lumOff val="40000"/>
                  </a:schemeClr>
                </a:solidFill>
              </a:rPr>
              <a:t>seringsindsats</a:t>
            </a:r>
            <a:endParaRPr lang="da-DK" sz="1400" dirty="0" smtClean="0">
              <a:solidFill>
                <a:schemeClr val="tx2">
                  <a:lumMod val="60000"/>
                  <a:lumOff val="40000"/>
                </a:schemeClr>
              </a:solidFill>
            </a:endParaRPr>
          </a:p>
          <a:p>
            <a:pPr algn="ctr"/>
            <a:r>
              <a:rPr lang="da-DK" sz="1400" dirty="0" smtClean="0">
                <a:solidFill>
                  <a:schemeClr val="tx2">
                    <a:lumMod val="60000"/>
                    <a:lumOff val="40000"/>
                  </a:schemeClr>
                </a:solidFill>
              </a:rPr>
              <a:t>(BUF)</a:t>
            </a:r>
            <a:endParaRPr lang="en-GB" sz="1400" dirty="0">
              <a:solidFill>
                <a:schemeClr val="tx2">
                  <a:lumMod val="60000"/>
                  <a:lumOff val="40000"/>
                </a:schemeClr>
              </a:solidFill>
            </a:endParaRPr>
          </a:p>
        </p:txBody>
      </p:sp>
      <p:sp>
        <p:nvSpPr>
          <p:cNvPr id="31" name="Ellipse 30"/>
          <p:cNvSpPr/>
          <p:nvPr/>
        </p:nvSpPr>
        <p:spPr>
          <a:xfrm>
            <a:off x="-347218" y="4929148"/>
            <a:ext cx="1938756" cy="8284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err="1" smtClean="0">
                <a:solidFill>
                  <a:schemeClr val="tx2">
                    <a:lumMod val="60000"/>
                    <a:lumOff val="40000"/>
                  </a:schemeClr>
                </a:solidFill>
              </a:rPr>
              <a:t>Afbureaukrati</a:t>
            </a:r>
            <a:r>
              <a:rPr lang="da-DK" sz="1400" dirty="0" smtClean="0">
                <a:solidFill>
                  <a:schemeClr val="tx2">
                    <a:lumMod val="60000"/>
                    <a:lumOff val="40000"/>
                  </a:schemeClr>
                </a:solidFill>
              </a:rPr>
              <a:t>-</a:t>
            </a:r>
          </a:p>
          <a:p>
            <a:pPr algn="ctr"/>
            <a:r>
              <a:rPr lang="da-DK" sz="1400" dirty="0" err="1" smtClean="0">
                <a:solidFill>
                  <a:schemeClr val="tx2">
                    <a:lumMod val="60000"/>
                    <a:lumOff val="40000"/>
                  </a:schemeClr>
                </a:solidFill>
              </a:rPr>
              <a:t>seringsindsats</a:t>
            </a:r>
            <a:endParaRPr lang="da-DK" sz="1400" dirty="0" smtClean="0">
              <a:solidFill>
                <a:schemeClr val="tx2">
                  <a:lumMod val="60000"/>
                  <a:lumOff val="40000"/>
                </a:schemeClr>
              </a:solidFill>
            </a:endParaRPr>
          </a:p>
          <a:p>
            <a:pPr algn="ctr"/>
            <a:r>
              <a:rPr lang="da-DK" sz="1400" dirty="0" smtClean="0">
                <a:solidFill>
                  <a:schemeClr val="tx2">
                    <a:lumMod val="60000"/>
                    <a:lumOff val="40000"/>
                  </a:schemeClr>
                </a:solidFill>
              </a:rPr>
              <a:t>(ØKF)</a:t>
            </a:r>
            <a:endParaRPr lang="en-GB" sz="1400" dirty="0">
              <a:solidFill>
                <a:schemeClr val="tx2">
                  <a:lumMod val="60000"/>
                  <a:lumOff val="40000"/>
                </a:schemeClr>
              </a:solidFill>
            </a:endParaRPr>
          </a:p>
        </p:txBody>
      </p:sp>
      <p:sp>
        <p:nvSpPr>
          <p:cNvPr id="32" name="Ellipse 31"/>
          <p:cNvSpPr/>
          <p:nvPr/>
        </p:nvSpPr>
        <p:spPr>
          <a:xfrm>
            <a:off x="1692896" y="4054093"/>
            <a:ext cx="1938756" cy="8284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Tillidsmands-projekt </a:t>
            </a:r>
          </a:p>
          <a:p>
            <a:pPr algn="ctr"/>
            <a:r>
              <a:rPr lang="da-DK" sz="1400" dirty="0">
                <a:solidFill>
                  <a:schemeClr val="tx2">
                    <a:lumMod val="60000"/>
                    <a:lumOff val="40000"/>
                  </a:schemeClr>
                </a:solidFill>
              </a:rPr>
              <a:t> </a:t>
            </a:r>
            <a:r>
              <a:rPr lang="da-DK" sz="1400" dirty="0" smtClean="0">
                <a:solidFill>
                  <a:schemeClr val="tx2">
                    <a:lumMod val="60000"/>
                    <a:lumOff val="40000"/>
                  </a:schemeClr>
                </a:solidFill>
              </a:rPr>
              <a:t>(FOA/KK)</a:t>
            </a:r>
            <a:endParaRPr lang="en-GB" sz="1400" dirty="0">
              <a:solidFill>
                <a:schemeClr val="tx2">
                  <a:lumMod val="60000"/>
                  <a:lumOff val="40000"/>
                </a:schemeClr>
              </a:solidFill>
            </a:endParaRPr>
          </a:p>
        </p:txBody>
      </p:sp>
      <p:sp>
        <p:nvSpPr>
          <p:cNvPr id="33" name="Ellipse 32"/>
          <p:cNvSpPr/>
          <p:nvPr/>
        </p:nvSpPr>
        <p:spPr>
          <a:xfrm>
            <a:off x="5497046" y="3479188"/>
            <a:ext cx="2263820" cy="9161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smtClean="0">
                <a:solidFill>
                  <a:schemeClr val="tx2">
                    <a:lumMod val="75000"/>
                  </a:schemeClr>
                </a:solidFill>
              </a:rPr>
              <a:t>Forenkling af dokumentation </a:t>
            </a:r>
            <a:r>
              <a:rPr lang="da-DK" sz="1400" b="1" dirty="0" err="1" smtClean="0">
                <a:solidFill>
                  <a:schemeClr val="tx2">
                    <a:lumMod val="75000"/>
                  </a:schemeClr>
                </a:solidFill>
              </a:rPr>
              <a:t>ifm</a:t>
            </a:r>
            <a:r>
              <a:rPr lang="da-DK" sz="1400" b="1" dirty="0" smtClean="0">
                <a:solidFill>
                  <a:schemeClr val="tx2">
                    <a:lumMod val="75000"/>
                  </a:schemeClr>
                </a:solidFill>
              </a:rPr>
              <a:t>. medicinering</a:t>
            </a:r>
            <a:endParaRPr lang="en-GB" sz="1400" b="1" dirty="0">
              <a:solidFill>
                <a:schemeClr val="tx2">
                  <a:lumMod val="75000"/>
                </a:schemeClr>
              </a:solidFill>
            </a:endParaRPr>
          </a:p>
        </p:txBody>
      </p:sp>
      <p:sp>
        <p:nvSpPr>
          <p:cNvPr id="34" name="Ellipse 33"/>
          <p:cNvSpPr/>
          <p:nvPr/>
        </p:nvSpPr>
        <p:spPr>
          <a:xfrm>
            <a:off x="4769846" y="4284283"/>
            <a:ext cx="1505838" cy="7237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smtClean="0">
                <a:solidFill>
                  <a:schemeClr val="tx2">
                    <a:lumMod val="60000"/>
                    <a:lumOff val="40000"/>
                  </a:schemeClr>
                </a:solidFill>
              </a:rPr>
              <a:t>Ugepakker</a:t>
            </a:r>
          </a:p>
          <a:p>
            <a:pPr algn="ctr"/>
            <a:r>
              <a:rPr lang="da-DK" sz="1400" dirty="0" smtClean="0">
                <a:solidFill>
                  <a:schemeClr val="tx2">
                    <a:lumMod val="60000"/>
                    <a:lumOff val="40000"/>
                  </a:schemeClr>
                </a:solidFill>
              </a:rPr>
              <a:t>(BUF)</a:t>
            </a:r>
            <a:endParaRPr lang="en-GB" sz="1400" dirty="0">
              <a:solidFill>
                <a:schemeClr val="tx2">
                  <a:lumMod val="60000"/>
                  <a:lumOff val="40000"/>
                </a:schemeClr>
              </a:solidFill>
            </a:endParaRPr>
          </a:p>
        </p:txBody>
      </p:sp>
      <p:sp>
        <p:nvSpPr>
          <p:cNvPr id="35" name="Ellipse 34"/>
          <p:cNvSpPr/>
          <p:nvPr/>
        </p:nvSpPr>
        <p:spPr>
          <a:xfrm>
            <a:off x="3016605" y="1127160"/>
            <a:ext cx="2547386" cy="11280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2">
                    <a:lumMod val="75000"/>
                  </a:schemeClr>
                </a:solidFill>
              </a:rPr>
              <a:t>Kompetenceudvikling</a:t>
            </a:r>
            <a:r>
              <a:rPr lang="en-US" sz="1200" dirty="0" smtClean="0">
                <a:solidFill>
                  <a:schemeClr val="tx2">
                    <a:lumMod val="75000"/>
                  </a:schemeClr>
                </a:solidFill>
              </a:rPr>
              <a:t> </a:t>
            </a:r>
            <a:r>
              <a:rPr lang="en-US" sz="1200" dirty="0" err="1" smtClean="0">
                <a:solidFill>
                  <a:schemeClr val="tx2">
                    <a:lumMod val="75000"/>
                  </a:schemeClr>
                </a:solidFill>
              </a:rPr>
              <a:t>af</a:t>
            </a:r>
            <a:r>
              <a:rPr lang="en-US" sz="1200" dirty="0" smtClean="0">
                <a:solidFill>
                  <a:schemeClr val="tx2">
                    <a:lumMod val="75000"/>
                  </a:schemeClr>
                </a:solidFill>
              </a:rPr>
              <a:t> </a:t>
            </a:r>
            <a:r>
              <a:rPr lang="en-US" sz="1200" dirty="0" err="1" smtClean="0">
                <a:solidFill>
                  <a:schemeClr val="tx2">
                    <a:lumMod val="75000"/>
                  </a:schemeClr>
                </a:solidFill>
              </a:rPr>
              <a:t>ledere</a:t>
            </a:r>
            <a:r>
              <a:rPr lang="en-US" sz="1200" dirty="0" smtClean="0">
                <a:solidFill>
                  <a:schemeClr val="tx2">
                    <a:lumMod val="75000"/>
                  </a:schemeClr>
                </a:solidFill>
              </a:rPr>
              <a:t> LUP</a:t>
            </a:r>
          </a:p>
          <a:p>
            <a:pPr algn="ctr"/>
            <a:r>
              <a:rPr lang="en-US" sz="1200" dirty="0" smtClean="0">
                <a:solidFill>
                  <a:schemeClr val="tx2">
                    <a:lumMod val="75000"/>
                  </a:schemeClr>
                </a:solidFill>
              </a:rPr>
              <a:t> (</a:t>
            </a:r>
            <a:r>
              <a:rPr lang="en-US" sz="1200" dirty="0" err="1" smtClean="0">
                <a:solidFill>
                  <a:schemeClr val="tx2">
                    <a:lumMod val="75000"/>
                  </a:schemeClr>
                </a:solidFill>
              </a:rPr>
              <a:t>Tillidsbaseret</a:t>
            </a:r>
            <a:r>
              <a:rPr lang="en-US" sz="1200" dirty="0" smtClean="0">
                <a:solidFill>
                  <a:schemeClr val="tx2">
                    <a:lumMod val="75000"/>
                  </a:schemeClr>
                </a:solidFill>
              </a:rPr>
              <a:t> </a:t>
            </a:r>
            <a:r>
              <a:rPr lang="en-US" sz="1200" dirty="0" err="1" smtClean="0">
                <a:solidFill>
                  <a:schemeClr val="tx2">
                    <a:lumMod val="75000"/>
                  </a:schemeClr>
                </a:solidFill>
              </a:rPr>
              <a:t>ledelse</a:t>
            </a:r>
            <a:r>
              <a:rPr lang="en-US" sz="1200" dirty="0" smtClean="0">
                <a:solidFill>
                  <a:schemeClr val="tx2">
                    <a:lumMod val="75000"/>
                  </a:schemeClr>
                </a:solidFill>
              </a:rPr>
              <a:t>) </a:t>
            </a:r>
          </a:p>
          <a:p>
            <a:pPr algn="ctr"/>
            <a:r>
              <a:rPr lang="en-US" sz="1200" dirty="0" smtClean="0">
                <a:solidFill>
                  <a:schemeClr val="tx2">
                    <a:lumMod val="75000"/>
                  </a:schemeClr>
                </a:solidFill>
              </a:rPr>
              <a:t>(KS) </a:t>
            </a:r>
            <a:endParaRPr lang="en-US" dirty="0">
              <a:solidFill>
                <a:schemeClr val="tx2">
                  <a:lumMod val="75000"/>
                </a:schemeClr>
              </a:solidFill>
            </a:endParaRPr>
          </a:p>
        </p:txBody>
      </p:sp>
      <p:sp>
        <p:nvSpPr>
          <p:cNvPr id="36" name="Ellipse 35"/>
          <p:cNvSpPr/>
          <p:nvPr/>
        </p:nvSpPr>
        <p:spPr>
          <a:xfrm>
            <a:off x="-45826" y="988632"/>
            <a:ext cx="1931524"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2">
                    <a:lumMod val="75000"/>
                  </a:schemeClr>
                </a:solidFill>
              </a:rPr>
              <a:t>Styringstavler</a:t>
            </a:r>
            <a:r>
              <a:rPr lang="en-US" sz="1200" dirty="0" smtClean="0">
                <a:solidFill>
                  <a:schemeClr val="tx2">
                    <a:lumMod val="75000"/>
                  </a:schemeClr>
                </a:solidFill>
              </a:rPr>
              <a:t> I </a:t>
            </a:r>
            <a:r>
              <a:rPr lang="en-US" sz="1200" dirty="0" err="1" smtClean="0">
                <a:solidFill>
                  <a:schemeClr val="tx2">
                    <a:lumMod val="75000"/>
                  </a:schemeClr>
                </a:solidFill>
              </a:rPr>
              <a:t>Vanløse</a:t>
            </a:r>
            <a:r>
              <a:rPr lang="en-US" sz="1200" dirty="0" smtClean="0">
                <a:solidFill>
                  <a:schemeClr val="tx2">
                    <a:lumMod val="75000"/>
                  </a:schemeClr>
                </a:solidFill>
              </a:rPr>
              <a:t> </a:t>
            </a:r>
            <a:r>
              <a:rPr lang="en-US" sz="1200" dirty="0" err="1" smtClean="0">
                <a:solidFill>
                  <a:schemeClr val="tx2">
                    <a:lumMod val="75000"/>
                  </a:schemeClr>
                </a:solidFill>
              </a:rPr>
              <a:t>hjemmepleje</a:t>
            </a:r>
            <a:r>
              <a:rPr lang="en-US" sz="1200" dirty="0" smtClean="0">
                <a:solidFill>
                  <a:schemeClr val="tx2">
                    <a:lumMod val="75000"/>
                  </a:schemeClr>
                </a:solidFill>
              </a:rPr>
              <a:t> (SUF)</a:t>
            </a:r>
            <a:endParaRPr lang="en-US" dirty="0">
              <a:solidFill>
                <a:schemeClr val="tx2">
                  <a:lumMod val="75000"/>
                </a:schemeClr>
              </a:solidFill>
            </a:endParaRPr>
          </a:p>
        </p:txBody>
      </p:sp>
    </p:spTree>
    <p:extLst>
      <p:ext uri="{BB962C8B-B14F-4D97-AF65-F5344CB8AC3E}">
        <p14:creationId xmlns:p14="http://schemas.microsoft.com/office/powerpoint/2010/main" xmlns="" val="326732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821"/>
          <a:stretch/>
        </p:blipFill>
        <p:spPr bwMode="auto">
          <a:xfrm>
            <a:off x="5130344" y="3432220"/>
            <a:ext cx="5076000" cy="3198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descr="https://encrypted-tbn0.gstatic.com/images?q=tbn:ANd9GcRWYyZ84TiEYZHcQFVQ1YP4gtFWGc29l5tC9F-K3uEqnxFDavZ0">
            <a:hlinkClick r:id="rId4"/>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8003" t="51296" r="39870" b="-65151"/>
          <a:stretch/>
        </p:blipFill>
        <p:spPr bwMode="auto">
          <a:xfrm>
            <a:off x="4521773" y="1625405"/>
            <a:ext cx="3790304" cy="36622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a:xfrm>
            <a:off x="390251" y="62761"/>
            <a:ext cx="8229600" cy="1143000"/>
          </a:xfrm>
        </p:spPr>
        <p:txBody>
          <a:bodyPr>
            <a:normAutofit fontScale="90000"/>
          </a:bodyPr>
          <a:lstStyle/>
          <a:p>
            <a:r>
              <a:rPr lang="da-DK" dirty="0" smtClean="0"/>
              <a:t>Eksempler fra København</a:t>
            </a:r>
            <a:r>
              <a:rPr lang="en-GB" dirty="0"/>
              <a:t/>
            </a:r>
            <a:br>
              <a:rPr lang="en-GB" dirty="0"/>
            </a:br>
            <a:r>
              <a:rPr lang="en-GB" sz="3100" dirty="0" smtClean="0"/>
              <a:t>- </a:t>
            </a:r>
            <a:r>
              <a:rPr lang="en-GB" sz="3100" dirty="0" err="1" smtClean="0"/>
              <a:t>Forskellige</a:t>
            </a:r>
            <a:r>
              <a:rPr lang="en-GB" sz="3100" dirty="0" smtClean="0"/>
              <a:t> </a:t>
            </a:r>
            <a:r>
              <a:rPr lang="en-GB" sz="3100" dirty="0" err="1" smtClean="0"/>
              <a:t>måder</a:t>
            </a:r>
            <a:r>
              <a:rPr lang="en-GB" sz="3100" dirty="0" smtClean="0"/>
              <a:t> at </a:t>
            </a:r>
            <a:r>
              <a:rPr lang="en-GB" sz="3100" dirty="0" err="1" smtClean="0"/>
              <a:t>løsne</a:t>
            </a:r>
            <a:r>
              <a:rPr lang="en-GB" sz="3100" dirty="0" smtClean="0"/>
              <a:t> </a:t>
            </a:r>
            <a:r>
              <a:rPr lang="en-GB" sz="3100" dirty="0" err="1" smtClean="0"/>
              <a:t>tøjlerne</a:t>
            </a:r>
            <a:r>
              <a:rPr lang="en-GB" sz="3100" dirty="0" smtClean="0"/>
              <a:t> på</a:t>
            </a:r>
            <a:endParaRPr lang="en-GB" sz="3100" dirty="0"/>
          </a:p>
        </p:txBody>
      </p:sp>
      <p:sp>
        <p:nvSpPr>
          <p:cNvPr id="3" name="AutoShape 2" descr="data:image/jpeg;base64,/9j/4AAQSkZJRgABAQAAAQABAAD/2wCEAAkGBhQSERUUExQWFRUWGBoaGBcYGBgYHBoYHBcaHB0aGB0gGychHRwjHRgeHy8gIycpLCwsGB8xNTAqNSYrLCkBCQoKDgwOGg8PGiwkHyQsLCwsLCwsLCwsLCwsLCwsLCwsLCwsLCwsLCwpLCwsLCwsLCwsLCwsLCwsLCwsLCwsLP/AABEIALcBEwMBIgACEQEDEQH/xAAcAAABBQEBAQAAAAAAAAAAAAAFAgMEBgcAAQj/xABHEAACAQIEAgcEBwYEBQQDAQABAhEAAwQSITEFQQYTIlFhcZEygaGxBxRCUsHR8CNicoKS4TOistIVJFPi8UNjg8Jkc5Ml/8QAGQEAAwEBAQAAAAAAAAAAAAAAAQIDAAQF/8QALBEAAgIBAwMDAwQDAQAAAAAAAAECESEDEjEiQVFhcYEEE/AyQrHBkeHxQ//aAAwDAQACEQMRAD8AsdpSQT2h4b08VXvEHvEUnCOxBzgLGg8RS3I2MkeorkOgT9X7pPlrTe7hfHmNRtTiuJ05bifnXthDJMkzsDEj3xNNyAi4wGZY9++nLWoFnUDLIBAiDOholfE8jIGnPuqFdcDcD5H40jGEqMusTvy0/KnnwinUAH+Ej8dKi2cepBhiSOYM+oNPh0MwQeetHAMkbqVWZIBMTmHyPvpg2mGxzf5v78qmwdcs6b6g8tImo73BroJH8tFsyInP2R7iV90UzeQHv5e0M2479+dE1OmzEeBB5VBu4adiAfeNaPAAVcwhBJU6D7KNHjOU6TT1jj9xFYi5GUHRtNh36qPSnr1gTBJmNwJG3fULi2FVMPeOh7DEGTIOXuPjWvJqwM9G/pRZoTEQT94DKfeBp8qvGF42lwdlgfeKw3BYAtsvyPwOtHcOjL7OhG+6+4cvWqudCbLNd+t159arOMLxnEqQAxYHvg6etE7PSwwJUMdjBj4a0VNAcGXP6zR6z0dVgCzkjuWIPw1FZ3a6TWjuSvmPxFHeC9K8uisLidwOo8vyp1JCNMtV7gdvkW9R/todieFEey0+f/in06RW25we46U3e4mveKZtAyCLtq4hMqSD90g6+W/dy+dMjEg/j3jzFTr2OnaojYYsZjWInwpbCNm5SS1SlwB8KcHD/GiYHmuy0SGBHjSxhlHKsYFhKWtmiQUDkPSlZqwAeuEbuNODAGps17NYxEHD+8ivTgF76lTSSawCN9SXx9a9p2urGDtzo6Ps3iPB1B+UU3c4Jd/9p/IlT8R+NQuE8ce4clwgEnssADm1PZ7p0qx4D/EiTrrHdyqe1FNzKxaQPIgghmUgGe0pIPxFeYfC5W30jQEU9w/DiC33nuNqDzdj+NLFkyYPKe/c1KihCv2RyCg9+0UG6QYQ9RcJ5KaP3bL5TMGhPSF2+rPIiU+JYCPjSDFUwlzC346u1kA7OYPlzNtJhoABVvMkbzRp+jtsT1eJuLG+Yq4AG5MgGAdN+dZ6nRG42Jvph3C5DJYuOzMGDllngHkOfIgiiWJwOOwqul4W731hVt5g/a9tddQOemo5++umkzntosGMvX7PWEvbuKk+0hUmGAMQTrrRTBnrEDbSAYBmNBVWu4x7ttwUK9l2BkfauLOsnmFrQ+j/AA8LbW86yo9lWA7ba/5REzz0qWpGnSKwdq2CS4WRy5ysxp/49aiveRhuD3w3h3Hyojd497fWOWYEyCqDcKQAQNI/A900/aCXQDAdTp2gCZGhGo7xWjHdg0ntK+qqe8b/AD7xNCek7RhbvOYXlOrgVarnBbZMhCpkgZWZZ18yPhVP6aXeqW5bGZgt5VBJEmBJkgaa6VnBxDGSYD4ZhQ6yCWMeDf3qZbtDMZXNHMaEk+EcvGlcDshlOUGREAwRHwNE7Vk7EQf1r+u6lscgYe2dSywDsI5692o+VReIDKdCO14Fo9+4ovdwbT2QSRroSN/h7qSuFcQSRPcwBOo/81gAkYVokE6eZG1cRcjb0Hz1owQQslQdPsgqDtPMj1qNdvCR2SDGswfDlRAO9HeJXGxNu3mLJrOsiAJq/LbHcKpXRXDK2LBXKAisT36iBy037+VXwAVWHBKfJ4op1RXgYd9OBx31QQ8Ar0Cu65e+vPrK99YwrLXmSmb3FLaCWYQTHf8AKvbXEbbgFGDDvBmhYR3JXmSnwteFKIBnLXkU6UpJjvFYA2aTSmuL94eopBvr95fUVjHRXUy3ErQMG7bB7i6/nXtCw0WmzwnDFw6MhZQQIcc/fRXCYUJqAAN5FVrqiGObMVI2jQeNOXLMbAae75VPf6D7fUicLci2sH7IPvInnUmZnNI215zPIxXqgKBoOQjkB+hSwsgnfXlryqSKEVcPodS0nnp8h40L6S2Isa7F7anWdDcX8qPIY2ke6hPSbhdzE4drQyyWUwdJAJkSJg/nRSRrMm4PcucNxL3r6nLcRzkJMsvWMNDsTnA1PIzzFFOMdIPrGE6xV6u8k6kcjGaBuCBz8O+KK43oriSqrdQ3BbRltksrOshdZzDN7AGo5nnUzof0Pb6wqtZZUCszs4JkgqUg7asBKzzJq8asg0xjD8Buthh+yuTlsptyBBc66ESk++tHyM1q2sa5J8hED36VU8dxMtiiL7FLC3ADuZBIEaSYAMeZ8KtWP4yjXbi2nQu1oNaIIKt1ZYXE0O6krI3hvCjNdxoO8GXdKVewW7MlmGvcRAER3jnypmxxW5Zw9kIWViWJ7MgyxJnTx8N/CiPSc3CtnMP2l1SxUHsooaMxJE9/LlXnGOGC7YW0bgULlbaWkEQPAHNrrUGm8LB02oNOSv0B3RV7QxQuXGdbmIuZdXJUlmgdmTGu06DQaTFQemMXCZj9pevMCRGmbTUb6HnRPorZVcbYRg+ZAH0UBDkZmzFtTIAUR4jWq/xhyPq4cQerLEajVj4SOVK3LhgqLzHuK4MiTlAfN3jb3a0YVjtnObmszyPI+70pjhSQBGXXkdaKW7cGcg0HI/rvpQkdFOxjnJ7+7am71w5o5+eken6mnrt1JOjCeYkg1EuYaWkOSI9k6id511+NGwUJxFxcpUaRucpjXxGhofiMaQIzK0QQDr46Tyqa+HUAaHQ7bj4xpQXjhQGMpIPcSOWn6FHIMFu4FYHVJcgLculQSJ9nPIG+0CgWP4jcuYm4OsORHuZADliGVRqIJ0nen+JdC1tjDhcRdQubUp1jSJUBuqGuonOSdhPlVR4PwdrrP27kBgCVbXtBnM6cwje8H3202oW3n/pNrc1+djVsMjCzazGSzDWTJHaME791TbyD6vb3lgnPWW7/AFqh4Dom722zYnEL1aiALh0YyZjwWNBE99TxwABkt3L98L1Kuzm7cLI2WAE1gdsD7J30rl2PfJuXhexePVtcV3fzkuS28znlOnlLsR+FddzDDXWDAMOsIbSBCGDEciNqqlzoA1pbtxsZimFttAtwiQEV4Y+E+0DRrh30eo+Htk4jEkvbUmbtzdlkyBcAO9X2Su+SG5VQzwi0LbXX+6106d1pEt/E5vfVb6MdC+IWLzXbtm46kGFXE2k7RI1aSwgCeW8UIHC7v1s2kv3gnWupZXuAsAzEn2iJMTMmj2J4U9ogk8SxIIP+HfaFOm5pt0XKjbJJHuO6X3Fe4BmXqpzqWzZWzEZSwgHbcCD4UbwudnMuAyhQVLjs9YyhS0E67eUmaz/H4PDJiLBuW8RhEJL3PrBZzcAIiABO8gn96rDd6c2OrbLctZybryqXV1KuVSSvO7cD/wDx6kSKK049wOTXAY4rxNLSqesRi09nMcwAA1IIBAMggxqDQodJVkCBq2Xcb/lzrP8AgN+2lwvdaD3zMg7+/wDOrBb45YkTcGiuZg+31fVry/eze6klBWMpMMnpiswF1OUct2nT3R8RUVenyZgrKyzGvZI1E66g8+6hY4rZzMQ6yScvh2Qw9HQf1UOPCzeN28GA/aMETXNp7MCDOkehrLTRtzsPLbt3pumDnZjPhmMfCK6oWCtubaZRIyj4CK9rnadnQqNhu9PAisz2LmVLgtt2WBBKhg5VgCEI+0ecUawfFFu27dzLC3WIXUGREgyNIIE+HOq/w43Vus1rEYAqzhwA+YSJOZpuI0gnuJ0GugAB8R6XPh7trDYnJb6tkdMlxWXIRcgaDKoEwBJ0UTFehOMUsHBGTbNHIXwPvrnyqoERqT8N6HpxFSF6syNSZjnrpU+ynYBgbmudFTyJOnwrxniNpmnUInQGf7/r0pjEqfGJ12PL+wosw3iWJ31I135En8qlWb4t4Z7k+1Inyn8ah/Vx+hvp50O6d8RNnAIAASykKo0nUxp4yKeH6rYJXVI7pNwjNftrzuOvorAk1nCvcTE3Et+3axb3BG/ssPIA850jv2OzcQwbHqbunWW0MjkSQJ+M1QOJ9F2/4neuZilm6UYR9pmWSPdrPuq7Vkk6Yzib1y5bui5aVWYL1l1WZpDKSUQNOUZRyP2h4VXOIXLlm4muY9kKo1JYdnKPDWPGRV26S8STDWybgLhsotW09q44mZH2R7AnuXzFUrg+Hu3uI2muwXDZyo9lFXUAeEx4mlkkkMm5PJcrXChbZmWQzI9v2mIAdCuxJ2mfMVnfS3BZMULewS2g2PifxrWLhJHZAJ8fKsv6Q9rG3pEwyrs2hCKNINcbwdKdk3hyHLDMDG0HYRsdKM20MaihmAthY0I8CWPzozZAOlBGZFZAp1n0/Go7ONxHv0ond9RSLmHEVq8GsGu0qe6B47+Y8ar3ELYPZGYZuYAmZ99aY/Ra2MMGbOrlZMNHKdoPlWZN0wfDXXhLdyCVHWKTBUntKQVg+I7qZLILJ9zD4q4bd2/iQCltiua0qlMzNbIcaDZd6b4JwR0D27GJssSQzApmOgdRMXNB+1b1FO4K7jLzdai2c4VQGL3D2WC3Bo2n2vXnUzC8JxCXGvDDgXG1LW7oJYzMnN4693wpqTdbqFtpXtsh3cZjEDgPhLtu57TISWXs5f8ADDZjy2DRMmBXt7jl12e6xwhzKFy57lvJqGWZUndZg70L4xisffvm31d1FENk6tMwXQMQ+XtankxG3dUe/wBEC4X9r1Kz2rdy3idAJy7W2U7kzm+0aO2Ocjb2qcU1/RaeKdMcSuHdTYtqLmz9Y6gSsD27SjYAb60rgnS9iFRcNjSUQajF5lIELK5uyRI2Bga0I6bcfuYi0MNmskQhm2zvokwDKZpEE6n7VWD6PbCvhCFfq/q9rt3MmcAgtceBIzDLHjRlJrCE2p5Ym1xCyvaOAxpeDr1lppaDqYYbk8u+nsD9IF23bVG4bdYganvPM+yancH4paxJYWMZaulENxlOEvW2yAgEgm4BuQPfQ3pzxlrLLatXnt3StmFWIOe5dzswIMgLbHLSfGlUW5VwOpxirq/eyscSwY4hiwPqtzDqwgAhhAG8ToTJJpixi3Rhg7bJabrsqsIICntsxBJ0APf3VK4nx3FWTmN+zeZLl0Ily2AzKITrOwArSVYDNsQYnWAluwrXCVv2MzLENntkFlAMSN4035nauq9OOnTVv2JW5NtYLt0Q+q3LN4429bdlxBtW2zZMwCgg5VOgaGIJ3ymn+M/8GQgAC6Wn/DYHLtGbMwiZ074qq4bojiLdrLbFvP1mcXMxJ0QqBBWNMzGe80Px/QjGsZZc2gHtA6KIHPkNK51OCXS6M4SfJYsdh+F5sq2cQhDa65YjXU9o9w0HPuFVbDozQ2Zl1WCCpJk7T/CH5fZrxuj2NVpa27GCuYsTE6STPdSuH2yCbZH7UEsw5agKu2hMsT76EpYux4XF0aFwHokjYe2zNcBZc0K2UQSSNI7jXVc8Hw/LbVfuqB6CK8qqiqEepJvkKPg0b2rCN5rbb50K4/wLCjD3nOEtArauEHqrehCEgyO6j/1ZvvH+n8qGdLldcBidQf2NweyRupH3vGuGLyjofBmXRfjRFtAIkKAdxrAHf4VpfQ3jDYnCC6QB+0uqN9luMoOveBNZRw7o/csIWYiFEtB5DU/AVo30W2iOE4aTEh22+9cY/jV4dyU6LKSZM0hbUwae89ZHpUbHXjbtsUgEKY0mJIG066xzFPSEPbwMHz76EdM8GLiYO5E5Wt+oYAik4/D30RnOKuNBEjq7KrGZQx0WdF7ydqkWlN7DX7BOZ7UOhgA6iSNNN9Z/eoWroeK7h9sYRce24ESSpHNT/ffzqh4rpPBvsxBm8xt7dlV/Zj4ID/NVyv4n6xbtXEgMIbXmD7Sn4+9awrH4RbOIvWs3WPbuMp08dzroddR3zXU8JHPFZyXHo9ZGNv3b9w5kwqSJkg3HkL6AMfeKY6Jz9bvs0Tk7MbAFv18KLdHsOuF4EWOj4h2flMTkX3ZUB99Uvo9cdrrsrsmYgHKRsDC7gxUsye0q0ktxotyZ1+EfGsg4peLYq88b3XOg5Zj3Hwot0i45isM3YvuR+8FP4fhVEucYYnVVmZmOdI9NrAVNMvnDeKgiGLKS6KNWAOcHXUHbL4aDyo8mOQMV61cwQOynrCQpAO4Qye0ug11GlUHg3A7t+21wlSlyNM0MMrgyJEciN+dWsYYFzcdblu49o25QWril40YDrFM5UE9+WKVKPAeoOYXEIyjIyuDDAgyCDPeAeUVy8SQ7MrDuzD03oJb6y0RkJdcsEdU6HN1juSoUMoEPAGblVGwvDXGJF2GCi6Sf2dzk2o0UiRtFbavJrZseP6csym2bK5onRiBl2nVTrPLaOfKsz4r0fuXHJURnYxEHVjtvUH/jly2yk5jKdrsuIOYjLqddADy9qrN0b6VJcxVhGBGZ1kyCBBnWR4VmnZk0kXDo/wAMKKwI2dh7l7A/00at3rWoFxCw3GZZHmJprE3urwr3QdchYfxPt8WrOMhJ2U+YqKjeStmlKAbnkv8AqP8A2VMSwD3VlF6bal1LW8oJm2xXbyPzp36OOmuJv4lLN184M6kDNHmIouFKwbjT73DEYQyqR4iaCcSwlvCcM4kbYyKUdYk7sluzpJ7+VWw4emOH4VmtCLioLmYlWtLdVpfN2gSD9sbGjCPULOXSUL6N7ovNiGA0t4fDYcHNmHbdnIUzsAoEeFFunXELdtbs4a27raOW6QmZWIOUAlJ7ohp10FWzDcN6swqYZVYq5Nm11JYx2cyyQdG76rvGcI966yPauIq3VZHCsyvlUQSVkKBsA0ayTVkrk7Jt4MhxvFrVnEBlUsVyMHLZxmidCHAIkkQQanNi8Tj0bqcKbyqZc27YTU8jlADHnzrS+KdB8M9+24w6g9osVBCmFjtAdkmWBkidKUnRKyk9WGtE79W7pJ8YIqf3KK1fj/Bm3COlF6zmW6wtC31a5XWSJuICQJBbKmYxPKrR0P6QXsU5LPYKIVLZVIJBtlmVZc9tWyg6RBaDoKKt0KAHYu3FHccrj0dTUE9Er9slrN5Fb73U2wY7pUCmjOHdCuMuzCvEMdrlt21ZsrNqjEGIgdiCBBnNrtG9Csdw202Pti2gXObIYkQSQz3GBkA6KqiTQHi/RviEO7Yl7jZSvZXXIZJVdQRPMDfnsKL/AEds969bZ0KZEc5YMjKFsrOm4VSNuXnTTcZYXkWKlG2/BaOJdM8LYutafEi2yxK5HMSAdwsc5rqq3GOhHEbmIvOjWcj3HZZfXKWJE9jeIrq6ckME6zwIcs4PgwHyNTv+FqEIZrhEGQbjwfMZoPvonYwkHYelSL9qUbSIHdFcxYBcZ4cpw90DcjIOzPtkLv76snRXDG1g7KCAAggRG+u3vobxWx/hrr2rg5ckDP8A/SrBhABaQDkqjfwFTGJeXumo2NwudGtmQGUqDHNpHzIpZtk9+9eOIUtMkCQsTqBIEedN2AuQWFN/Dq2md7RlQv2mXl79vOn+jmChrzl7eeDmRWDMshQAwGn2aCcQxFw37uFw9yO1N24D2bFs6Lat6e2wE84k8hq1ibq4G2HthQqyplzqHIBLHLJMwZNVhFSaTwxXKuOB3gXSazb65bjBLdt2h2Jj7zKQDvrI75iq9wfiOH4m925ctqt57mVEA7QQQLe0TpuTOs8ooumAtYzh127orreLv1bBpVmnU7GMzAbQB5090P4WtsvdtW1UINNQWa5ByjN4STp3eNdcIJQbl2ITlc+nuBfpK4yloLYSersqLagcyBE/Amql0Q4qvWNm7KLBJPKJMnuGlQel3Fy9510I1BG5mQfIagfGldG8OEts7g9o7TAiNBttv51xya04bnydkIS1tTZHhHvTDi1i7OS6jeUn8Ko7nWrEvQ/KjXLlxQA0KgPbYcm5wIg+PKTpUbA8OU4fF3AMwt5FRjoZN0DblKz6UznuyR27cFs4BaZcNbhgBlBgr36/eHfUtrlzOmqmMx5jYZe8/fqJg8GRbUC5dGg0BBHxU08MC0g9a8wRqLexj9zwFcT5O1cBAYtxqQun7x/20I4JjP2STuQWPmxLfjS+JJcSzcbrSYRt0XuPdFMYKzlQDuUD4Vuxu4Us3s1zyQf5mP8AsqL0tv5MI5G5ygHzYbe4GvcHbJF8zEBQDzBlAInTe5QfpszJZQFy4Z9mC8gdeyoPOmisoWT6WWzgmNI4RZVmJa4SdST2VYx7pAplLVCuB4pntrbba0Aq+Xd6k0UvX1QQTz10PLQ7CqcEkR8fh+sC2pjrXW2T3Kzdo+5Ax91Q+gTG5xQ4ojJZZnhj2VjYIDtIEaVG4pxhVa46sD1dp1SJnrboySRGgCM0TzNbH9C/Dxb4NZBA/aF3IPMFo1HuopWBuh/EcZtCR1qhspKgnKTA5AxPuoJxTj7WltJadc7glCSCgtjInb10lihMCYEaHWrpiuiWFcz1IQ/etFrR/wAhE++arvFugVpWD5muADRbgttl1BkEIDOnM1WFRslJ7hi50td7V0IRqiraAA7OU6tPPMsnc7COcq4Vx11w+e+6XCTCmQsxbBYaKBOYiARsedRMdhVt2zAjU61QOGYpfrxS6WyK4YKNZYCQup2O/lHjT0r6hXx0lyv9Ob4xqWrSgWlzdboGGYIpPaMEBWOXTcrtVxw+IN1Q4UN2WKj2g2hI05iRWR4NVe7cupibals0q6sCsmTmEESSOWlWXH9K7WGS0Fuw6plQ27g7UFVPYHKJOp0KkRrJeUEoX2EUuqg3xvib2Fwv7C0TexK2rhK5IBIEACNSdJnTxogbQJaNs7xzgBiAPQVV+C9NcRctG61y3fS2yDM1tZW4ToZiCVzAwoBhhrJobgGstLoy5iRPtKxjMzMCdN4XTeedK9F6ixihoz2uvJb8SgUEnYanyGpqH0Dsf4jnfLbX+Yg3G+L1C4ujrK9YYuWysSx7TMts6HY/tAdOU92th6JJ/wAuX/6lx292bKPgtRWm4aiTK/cUoNoIXbpB0ZR57/OvaTdwVtjJRSTzIFdXZuOagRwLCYkpN9bQuTr1b6eWuvr3896LHh7lYIGoj2hz/XwrOeHYy44zOt1Sf3jMe40QwWKdCCbt8/xMx38S2nuA2rlqJe5FtxuCc37YC+zbuPEg7lFH+pqPWsAco7PId3cKo2G40euBz3JhROZtgxMHvE1bLvFzdgCUgfZYifSK21JWbLdE8YNuaH1oDx/ihtumHsD/AJq8QBPaFpSQpuv3AToOddxPjBw9sN+0uXGbJZtZ3m5cPLf2RuSdABUHh3DTam67l77N1l55IDMoYqqjkizAHnO5pLSVjbW3QnhHQlBYRstxmcB2fOQXZtcxGaJOm1AunXRwWcFdfI4jJqWkauo7zR63bORV6y5oANLjjYARoaqv0jYjJgipa523VYZ3YaS2xMchRhtbWMhluSecFS+iDGqOIvadiEv2LqGNiQucE+QQkf3q5dL+OratdVb0t21Om5LDQkmTJLaTPLSQKz/6JWI4msbdXdzNzRcvtL4gxv3kUW+lSwcNiLlk7QuX+GIA8hB851pmt2Axair7lc6I4D65iwl28EQBnJuMQpI9lS0GAWIE8hNGukOHu4a61m5HWAye4jll/d7qk/RJ0X+s28TcYPlm3bHVgFpJk8j2YIJ08eWt0410TsX3VbpuK1tFt6OgEIoAzEodYA7vdXPqwlOR2/Ta8NGFeeTNk6RXkCsSeqUMFkDTmyAn+IeoqOnSbB3Mwv4W8OsKm41nFRJB0JV7bKSJPPma1XBfQ7hsVhxmbE23DGUd7c5c0aQpGVsgIYTOlHOPfRzw/F2lsNh1wzqIQ21VG0+6wEOP4pPv1p4RXscurPc7XBlnF7OGsi09q4jWby5rbNlVoDFWVo0zKwIMac+dRrOPsf8AUt/1qPxq4cb+imytmzZuNf6uznyspQ+2xY5jk018AKgYT6IeGuO1iMSpjebbA+UW6C0vUz1fQq/HcdbOHYK6ksVEB50LidJ7pry3xBIPaX1FG0+h5NR9Yw0ciwxJJ8SBlAPhrSsN9CtoKeuxIZsxgWZjLpHtpvvz7qL0scgWrngR0YuI63CWtwXy9t1UEnNAliBqLXM8ql8Q6K2SJe0UB2P2T/CdVPuNOD6KLAsmyL12GdXJhJlVYAbbds+tFuj30XWLHaTH4lPvICEB84MMPAg+VGMeyBKXcprcDGHuWmW6QrXrSkbzmuAHn3TVfvdNHF15UEZ2iDB1Ymtn4n0ewvVXJewbwzNZZ+rtFXhss9WYbLOhKk6azQvFdEMFicosXI27LsvIj2WIZWMbQaLjJPgG5PuYzi8X1lhjqWuXiz+AVQE+Lt6V9TdDOErZwWF7PbXDos+BAcj1NZTY6BKly+mXRCg1AGpXNyAHMVcOCcexdvsZluIkKA667bZlg7d4alU1eUGULWGaAaj47D51j9HwoZZ6TqDF629swDIBuJBnWVGYbH2lFGMJi0uLmturr3qQw+FVTT4ItNFF4ta6wBRqHnJyDaEfMVGw/wBG1u1F24QcQVAJk5UUDYLPabvY92kRrfMZglzC4VBZRCk7LJkkDl5+AoHiHLmFzN4gn8KtpxvLFnLwVXH8HssYuW0J74iguJ6EYcmQuo2DSw9JFWbiliCe8b6zrUK1jV2ZlDdxIBjvrg+p0ZaXVptr0PV+j14a3RqpN+Sr8Y4VZw1l7jWtBDTbu3UOYSFOUllOrH1NVzDdNMOsZbF4ZdgHRh6ZRzo/9J+NAwiqD/iOvoO1+FZdavMplSVPeDBqn0+tqOFyZH6vS09PUrTxj+f9Gi4fp2MViElWUKrE5iDJUSu370fDurY+D2cmGtJ3Is+cSfjXzl0RtG5iBOpZkWfAtJ+Ar6E4U5PlVoty1HJnHJKMEkECa8rw11WJFPGAcfer0YK87BVzlmIjX8atd7CKOVD+H4AtixlJUBGYHuYDT4wfdQemkMtSwY3BL1snrGXSNzMa/wB6KYNrgZZK6GT3AbknwiatWKwXWrPsvHx5j+9UHpBeN028GjlWxJ/aNr2LAYLvyNxyLYJ76bbHbgTdKwlwS2cTdOOYEW4NvCjutA9q553GH9IH3qMi2PH9d9AejXSZBYxFtiEXCvlgawogAL+7MxpyO1TrHGrVz2S1cWphnVDKwS3szWbfTWYw1j/9ja/yitFZM32z71T/AG0jGYdfquI62LiBV0dUYb92WJpYT6h5RtUY/wDQlwnNfv320RLeTN4khmI8lQ+oor9PmGzHC4jLl6y3BHcQAYPiJI91XLgvCVTC/s0y9ZqVSFGVnGaAIGqCO/Wg/wBK3DLl7hOY23zWb5yyCS1ttiN5Hbj+U91PpzuTYmpGkkBPojuXV4feCO9vPeaCpy6hLYkHvoxw7pFdTHYhGtdfaFzISdMuVAWZm5bFpPjvtS+h/BWsYLD2mVgxALiSIZzmIMHlIHuofwMh3xj75sRfHP2SCvyNScuqyqXSWfpPxHqreHxOHZhHWEfZMdhjbbl3zpz2q0YPpCmIvYnD3rYAsBHzkiCjgkE/dIA1O3PTas3x1pVwRCiAbtzTU69Us6mSd+ZNXThuF/5/HL34awp//mwpYt7n+djSS2r87hy9h7lsSv7a33H2wPA/aHn60Ju8Gs3pa0cjcwBBB/eU0K4Nxx8FwhLyrnCM8qTEr1r6KeR2jl4VbbmGt38rCbdwiQRoY037xr5VVS8knEqeI4Tct76jv/QpvhmHOIZltOjlPahgcvnG223hR3H9IFwhy4oqoPs3NlY7Ce7XSdvKs24l06v2b+ayxYswzhVzSuaJYAbAEweU0+AZLjdsZDDOsjwP5Uybqff+FUrivTHrbpaG5bK35VAbjx5Bz/K35UMDUzR7XFETa4Y7o0+dJxHHkyhUbKOYyqynwg1nC8Yc/Zf+hvyps8Sf7tz+hvyoqdAcbNHw3SG3aDZJGYjNtBgQOz7I0022pNzpPZEkIASZMGNfKs0bGXD9i7/Q35U21+4f/Tu/0/mRQckzbDSbnTJQSQo1AG+2WY/1GolzpcobOqgP95dG9QZIrPXN3/pXPeF/3UnLdP8A6Tf1IPxobo+Q7WaRd+k25ABCsvMGdfMzPxqevTyzcSZcKdIUKsd4rIr1q6f/AEwPN0/OnbL3FtKnZ0GvbG51J9ada1cMV6V9jSMV0psNCzkHIAekmZJ/UVV+NYdbtwOl9VAEQUPeTvPjVYd3mSV/r/tTbXW++g/mP+2tLV3csy0muEWTEYG1cULdvJcA2BU6eWulCMX0Rwh9i8yHyzD0Jn40JuXmn/EX1J/CmXun/qj0Y0qaGcZB/o1w+1hby3GvBwpJgKQfZKjc8pmtU6K9J8PelVuAP91oUn+HWD5DWsEd/wD3f8p/OmM4n2yf5f708ZUJKLZ9SmvKxOx9I/E8oyy4GmY2VJMaGSF1M6e6uqv3ES2PybTicO5G/wCvShow14F8lwq+RgpGpBIiQCCKNXOsPJvSmLFpw4JBjxiqpisf4f0jyoev7DIpZmg5SqiSfAxy9J2rIcDxp7mIxPFblxOotwUtCc3WAEYe0ezAy/4hAJ2E71onTTAB8Iwa4lq27KLzM0fsQQXCjckgQKqbKmNl2tRhrcixYKmGJjNeuAR2iBCjkB5UGs4AjP7TvdtXWtsx6xRmaIlwxZuexJrSOhGFe5hbd9tjKn+JTBBqRwvhdm2kJZVRMwB/erV0eKsjWYChjKgQBm/vHwrl1NOzphNo7CaCTy9+nrVS6X9N1t2XsG2VNzK3tCerB9pgYgEkRzO8RBNvv8NZVcFS/ZMKCoJP82nrWe4j6OcVisS16+baAsSqyLjAcgTEaD8aklGMW3yUtuWOC+cGJOHtZhlPVpK7x2RRXjCI2FyH7Ko5HgT+vWqza6N3EgteuEjeCZPlrSeA8cGNx2LVTCLZFtUJ1iCynxBy7/vCtpp816GnXn1CQ0cHkDPprVdXo8mEtK9q4b1q8esRxB9sAwSNDrMH8aJXsPc6pihlureFndsjAannMUJ6OYy5YtWLN2y3VoqqwzW2G2sAMdJ1pEhhviS57NhIg3LzD16pKu/DV/53iD9wtL/TaY/jVa4jw+3bxuCs2mZrZuC4MzFiA10vAJ1gZYE7AUf4fdgcSuf+7dH9FlRQjhv87GllL87gK9b/AP8ABb+Fj63zRfjtnt4AiQRfQaaaFNflULidnLwVE5tbsj3syn8aMcdT9phB/wDkD4W3p6/oW/7KL9NFotb1JjIaq/QbFMuCvXCdbzBf5U/uTVw+mP8AwB/C1UO/e6jhyKND1f8AmfT5mpS7xXkpHhP0PLXSVXnLnMTy8eWtSrnEStnrjmCwDGkmTA07zQPhOFhFA3OnrpRfjoH7K0NiZI/dQQPiR6VpacVJJDR1HtbYhONMcsK8sQNSBuQPxpfFcc1lkXVi87GIA5n3mneHWhnGmgE/gPn8KH4ts+IdjssIP5d/8xPpW2R30bfLbY/h71y4WEZQANZJ1J2+E0NPEnJaBIUkAydY/uKLXbht4dn5kEjzPZX41C4PhACo5DX01/CjGMcvsjOUsLuNcUDWlTWXYgRrA0lufLQe+l8PwZZXe40Ksbd+535AfOk8RfPfPcgC/wAx7R+YHuqXxTsYdE5vE/zan/KI99auleWbc7fhATCB7jqBADN3ahACST4wPWlYxP2pVD2RvsTJ1j0+dEeGqAHuHQKMo9+p+C/Go/BLOe6GbvLt8/nAp8W32Qlulnka4zhBaVEH+IYzHy3023IHrUfEYcW7IJ1d9RPIbD5FqkYsm7iSOeYIPXU+pPpTXGrme8FXZdh8B8B8ayXC+TN8v4EWsKtvDtcYZi2iz3Dc+9iB7jUfD2All7jCSeys+rH5D31M4+0FLQ2UCfd/3E+lROMHKLdv7qifM9o/Ej0orPyK8fH8jGHsBLTXW1LdlfmxHqB7zTmBsZLJeJdzC+/aPifSveMrAt2RuABH7x1Pxb4VZOj3DxdxuGtx2UhiPIZ9fcgH81Hn5Nx8Gp9HOGjC4WzYgSiANpu51c/1E11SGuV1dxxEi7xRz9s1HHFHB9s++DXh4Y/cPUUn/g796+p/Khkp0nY9bd9QLttbmUyJnccxrv7qHvwazlXq2ZIOxJifj8hRE8PZTqw79B+u6mr+AE6H4f3o5YLSHLfDjEhx+vLxqRgMMVYNn2O9NIMoiZ86cW4N6FA3FrxaBlDjnvHKobLI/WlecB4iG7BO+3n+tKk4ixE1y6kaZaEgfi7uS1cY/ZRztOynlWS9FsQ6cVR7LFrcorG2GyhFYKVYlQDIltNp8NNYxDEHwphmH5VL7jUdpTarsruNwl9b91Uc5VYgDuqNewV46hh6VasWQL7Hk6o/qNfjUfECOWnhSzxJjRdoc4L0XF0WL7Ei9aKxroRlDEEf/IajW7xXh2PZgVY3MQSCCD2mAG/IiNar3DOlt6xxrE21ObDxbFxCTplt2kzpoYcTtoGAg7AjQekXCvreEuCwy5rqiG3BAYH10imStOgN01foCOkVqMNhbXffwyekT8qk8XM4nBj9+639Nph+NR+N3893AKRE32YjuNtCfnTmMeeIYcfds3m9Sq03L+UL2+GU36Ynm2q8yp+Jis/6Wv2bVoc3Hog/Mirv9KV3NibSeNsf5pPwrP8Aj9zNirY+6hb3sT+VSjmf+SrxAn8Lt9tR3En0H5xSse2bEN3IiqPM9o/MU9wRJLHuHzP9qg2rmZrra9q40eQOUfBaZZ1H6AeIIMcOaFdjsAPQCT86C4MSoJ3aWPmTP40QxzlcIx+8CP6jlHwqPgVl0XSJHw1+QoQf6pBkv0xHeOmBbt/vD0QfmRSuFr7TeQ9d/gKh8XvZsQBPsp8WM/ICnbt3JhnI3IaPM9kfE0v/AJpeRv3t+CBgu2wP/UYt/UdPhHpT/HcTN4CdFBPqYHwX40rglqbgH3QT6CPmRUPGvmvXI17WUfygD5zVf3+yJ/s9xzGtlwwH3z8zH+kVI4MQtu7cOwAH/wBj8AKhceaGRPu/gMvzJp7GN1eBA5uT/mMf6VNJzH3YzxL2RF4DJcud1Vm95/uab4SmfEzyDEnyT/x8adwdzq8NcfvOUfyjMfiRTXAXC27tw/ZUL72OvwX407fL+BUv0r5Et+2xcbjMAfIat+NMT12LE7FpPl7R+FK4He1uOTBCGP4nMaeQJpnhl4K1xmkEqQunNjHymjx8IHPyx7C/tsXPcSf172+FHuAcaGHvtdNsuCGGh1ALAAjv0t/Gq7wXFZDcJHaYEiNddT+VHcJhyE+H9Iy/ME++txI3Mfcd4p9JD9c/Vl8k9nbaPHWuqsXrYzHzrqt9xkvtn0iOMI20/D86V9YjlQJbZj+9SLeKgQdY51W2S2oIX72aD3afr41FuuNxTDYudIps4imTFcRdzEUkXD5UrIDyoLxfEslzc5SJA28CKFhUbLFg7+VgRp5Vche6y0HG/wBr8fzrHUxrTr7qvHQTjQnqydG0Hny/L0pJZKKNBpyOYqFdUcqn4+yUY9xofcYnzrka8lkNY4z1Dd4dPeDmHwpPVnaDr+vdUTjuEL2FuqVH1a6t0z92RPqAR76LYXFIcpMEaEHlG49aeUU0mKm1aM74FZ6zifErm46wr36dY/8AsFXLgvGGwrQ0m0x1ETl/eXw7xQPhnRvEWLl9rd6y/XNngqwO7HfN+8abxWLvLIe2CR91vlNIlRSTs0DjnA1xBtX7ZOe0S6ZTo2Ya+BkaeNAbeIzcWyndcJt53EJ+dC+jPTxcO4tXgy2mOkj2D3/w945b983bH8FtNcXFKFzge2I7Skd/cdPA0fVCcYZj/TS9n4lH3Sx/pQj5mqLjLmbGXTyUKvoBPxmrbjrufG3W7lP+Z/8Atql28Bfe7ccJAd2IJ00kx8KnptXbLaidJIs/Cr2S079xJ9yr/wCaEcOuRbUz9mfM6miC4V/qxsmAzAgtP3jr8DTGF6PFYm4SBGkUIzim2wyhJpJD3H7gW3aQmJZZ8lWT8YruDtLk8gp9Tp+Jp/iPD1vFS8nLMRpvH5Umxg1tzlETvqfjSKaUNvcdwe6wDicapvXST9uNJOigLy8jU7jlyLNtVBaSsga7DMfjFP3HsrzQeUVFucVtcmny/Qp9zdUuBdqV2+SRwK9kDl1KkwB4iZPyFCMJh7ouBnyxmzEDc6zv50+eOLGgPv0ofe423ID50yU2265Fb00lngm4/DG5cz540iAPEn8aXjW61ERtkgCPAQJoFd4rcP2o8gKQMYTuSadacsZFepDOAu2UJk+zqYJ79/lUY4pF0BA8BUKZ50y576ZQFep4ROfFjlXWVzeVQ0HdUzDqabakLubLHwvgdkWbl5sxyDSTGo1giPKvbjFLYE6ga+msjzqdim6vAWlO91wT5TPyFBuIYrMuvaHxH40kXdsZ9kCi/wCv0a9pkhe/5V1NQLN1W8ToNaUEadvjXldXScx61lu8fH8qGYnHZNd+/lXV1Kxo5Bl3pTdnKqLoNzJ/Gl4PiTXHi8ATlzLpHKeXhrXtdQHaSCKooHsr6D8qfwuMyMDJiva6mJmhJf8ArFlW+0ND5j8/x8KHcRuLaCk65hXldSwinLIZNpYMo4xx0p9bTFYlsl+4Cqdt8qK5YKoygINtATtrVdHTKxZEWluv3FiFHwO3urq6s3k1Ero/0yxRuHq7Y6s65WfbxXWRPpV2OLN0Bo1jVSflXtdXJKTcjpUUojV1ZEbjxqwdE+Ov1N6ydUS2zqZ1XUDKPDWfCurqMuAJGd27TFrzAe0wC6jXKD497U82AZRtsO8V1dUYwTVstKbTpAzE45lOid+5qFiOPONIA8v711dTrTj4Fc5Aq5x28Jl5Hp8qhYnGM2sk+etdXVdRS4IuTIZud1eI/Mb11dTkz17hO9Nlq6urGEGva8rqIBQanLbTXtdQCOjCaSDUzAAg6ia6upbKJBC9xpr5to2i2lIXTyGvkOdRca07GurqFVwG7BbXDXldXUxM/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bt.dk/sites/default/files-dk/node-images/381/3/3381978-hjemmehjlp.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1560" y="1416647"/>
            <a:ext cx="2952328" cy="196500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kstboks 3"/>
          <p:cNvSpPr txBox="1"/>
          <p:nvPr/>
        </p:nvSpPr>
        <p:spPr>
          <a:xfrm>
            <a:off x="737043" y="3394791"/>
            <a:ext cx="2993063" cy="646331"/>
          </a:xfrm>
          <a:prstGeom prst="rect">
            <a:avLst/>
          </a:prstGeom>
          <a:noFill/>
        </p:spPr>
        <p:txBody>
          <a:bodyPr wrap="none" rtlCol="0">
            <a:spAutoFit/>
          </a:bodyPr>
          <a:lstStyle/>
          <a:p>
            <a:pPr algn="ctr"/>
            <a:r>
              <a:rPr lang="da-DK" b="1" dirty="0" smtClean="0"/>
              <a:t>SUNDHEDSFORVALTNINGEN</a:t>
            </a:r>
            <a:r>
              <a:rPr lang="da-DK" dirty="0" smtClean="0"/>
              <a:t>: </a:t>
            </a:r>
          </a:p>
          <a:p>
            <a:pPr algn="ctr"/>
            <a:r>
              <a:rPr lang="da-DK" dirty="0" smtClean="0"/>
              <a:t>Fra PDA til Besøgsblokke</a:t>
            </a:r>
            <a:endParaRPr lang="en-GB" dirty="0"/>
          </a:p>
        </p:txBody>
      </p:sp>
      <p:sp>
        <p:nvSpPr>
          <p:cNvPr id="7" name="AutoShape 2" descr="data:image/jpeg;base64,/9j/4AAQSkZJRgABAQAAAQABAAD/2wCEAAkGBxQTEhQUExQVFhUWFhcWFRUVFxUWFxcUFBQXFxQWFBQYHCggGBolHBQVITEhJSkrLi4uFx8zODMsNygtLisBCgoKDg0OGxAQGy4mICQsLCwvLCwsLCwsLCwsLC0sLCwsLCwvLCwsLCwsLCwsLCwsLCwsLCwsLCwsLCwsLCwsLP/AABEIAKkBKgMBIgACEQEDEQH/xAAcAAACAgMBAQAAAAAAAAAAAAAEBQMGAQIHAAj/xABDEAABAwIEAgcEBwUHBQEAAAABAAIRAwQFEiExQVEGEyJhcYGRQqGx0QcUFTJSwfAjYnKCkjNTk6Ky4fEWNENU0iT/xAAaAQACAwEBAAAAAAAAAAAAAAACAwABBAUG/8QALxEAAgIBBAEDAQcEAwAAAAAAAAECEQMEEiExQRNRYSIFMlJxobHwFIGR0SPB8f/aAAwDAQACEQMRAD8AvFz0You3aEvqdC6Bnsqz9cvCq3WSE93RlspNfodb/hCjHQujwaFabiq2NwhzXbO45boU5DY1QjZ0Stxuxq2qYJbNb9xsJyKrOY9VDVNuRDnBOXyKkKG4LQ3yN9FEcLonamJ8E4FW3A0d+a8y5pEcfGFGZ3GT6/cS0MEpFwmm30T6j0cotg5G+gWBiFJuwM+C3dizSIyu0Q8joquzWtY0xs0eiDu8ObyGqJffjcMcpbW7LjrT071adFumb4fYinRc4DUaomje5gCihd9ktDRqEjbd19gGN8lcVZGOWXQkzsURn7MceCr9RlYgEv35aQp6NOtP39QNNJVuC9y1IsVq8loJ0PyRQVZoYhVDJdBIMGPcs/bTxwWOenk5No0RzRSVllWFXsN6VUnuLHHK8cDon7HgiQs0oSi6aHKSatGV5elYlCEeKiqqRR1FCwC4CVXLE2rpfWCJC5ALaSk6pTMati1WAA1GIOq1M6zUvrqmEjGH23WVA07bnwHBM8Qr5Ry5dw4ALbo60NZUqcfug925/JIekWIboZuomzTw3MS41e5pCqVa7IMT4I67uZJVexCrqghE6L4VBdWvKYdHcP6x4qPH7NhkA7OcNh4BLcNsjU7T5bTHHYu7m/NMrrGhGRsBrdABtCMUyz4hjQEyZSB3SAyq7c4hO5QZvO4olFg3FH0B9QrH2lEcGqTq8wrGwlavXS3NHnKRWW9FXu16wx/EpWdEBPaqnwn4J62iHHciJ9+6w6lTbEv2ECXDTVLeSQyMItWKafRqgNS9x47ohmA2wOsk95PDVFG4t2+03iNJO++y0OK0RsCT/CfiUNzfuFUV7GW4TQIIawAxPegQKQcGQB3Ip+NgfdpuPoEkuaQe5zyCM2sZtkyCfkTlkvAdVqMaSCBp3KS3rNPKCgbtjJBkajXX4rSlVpNjttA7jxR0Li35GlQQYWadRoS67xWgSP2gkDXyQLsboD23GOQKvaMLNTcMw8UsfXy1HCJgn0Sup0pZu2nUMdx1WmMY8GVYFu95c1rs0gDUci5HGPJV8D9teWkR4KSpcBuV/Fv3gqyzGrlwlts0DhmJ+Sx9evDqG044yBEpmwqyzVaofIBljgQIGx3CW2q0pXl0A1jmMaH6Z2mYnbsnZAWVy7rDTymWmD4hLaXggj6aW+R7ag07wuh/R3iPX24ky4aHxCpnTii7qtpjkofopxfq65pu2ft4hBPmIceGdiq2k7KJrOB3R4KHuBBlZeB5C2jCkFuCpCZEheapSJbA6liDstDYjiAjX96jcSO8K+CgMWLOQWr7MHZFEhYOihKFVfDjwQb8Kcf+FYNVgOGYNnU8O4bqm0gowb6K5fO6igQdyT6Lm+L3mYlXXp3iAnKOAXMb+tKxZHumd3SY9uNNgFzWUFk2X5i3MG7AiRm4TOi0rlTULtoaQ0agTPEnY/PyTseNy4Bz5VAnuBUfqXQPVAOoNB1k+KzVuDzQNWui20Z3kbDgW8ICzmHNKfrSx9Y8VRLPo2r0ipjiPQnZBV+lDR7Lp7mmPijH0Ke2XT3LFexYGh0Ajz01XQ4Xg4ViS56QvdH7Mwdj47T7kC+9q7imOWpnZWDI0bNERwAlC1b1uUuywA6NYGswq3L2LirFVOvdfhaNdRHDuW1U3Lph0baAERz1R1S8IIBbqZjWduYAlDMxMuIblAEHfmND7+CJBSVIGbYXL96jgZ7gAOW6y/CHbOqvPnPuRVreul7QNchIIGmYDbvKHFYkwQQI9rTU78NUW0Q8jM/YrDBLySeZPDTwRFPAaY3BJ324eKBZVfGvLnJE7EJqXENY46cJlxn3boWilkd02Qvw+kIGWPIawpalqxsdkRGnJC1bppiBJ23Ovj+gmNfM+k0tbqDB0nSP+FaQXIKMo9keiz0j7PUuGzmls/wkR8Vltu87s5TMA+9E4pbipbAF1Jjqbwe29oABEalHBpSVi8sZODSN6ZaAw77SDqiqdPtvYIEg5SNiRqEnpYjatIaby3LtsrHdY6RvDWiSo7jG6TR2WXdQkwMltVE+BfAIUoeO6JDqcOBLqZ14S12oPkZCjqEZhVmA8agfjbo4T6JC7FxIeLa522c+2pSORDqk+UIK76U0qj6dFlKpRdq5wqkS5xA0ZBIIAnUb8lTgyWWeuA9rhwI4rnBJoXIcNMj58pV9sa0hUvpjSy1s3P8AJCizvODXgq0WPGoIBU9dpKov0S4t1lA0idWHT+E7K+uMLLJU6Hp2jW3YQNVI5qhdcJfX6Q0WHKXhx/Cztu8IbKii30S15GhAUDmxsk78dqv0o25/iqmI/kbJ9YSa9xOXPZcXRYWGHU2Nc3cTHZBJGvNNjgk/5f7ATywgrk6/Pgsl9iNGmP2tRrO4nXyaNSq7edLjOW2tqtY8HPijTPgXdp3k1LRiNtSaHNol2b7ri4amCSSRJjTmh3dKWNo53EDtZXCmJglxDQcvPTdFPA4R3VfNFafU4suT04vmr/sb4hiN6+BVuKdq12zKDDmIG81XguB8GhEYHQo21OrXa99R7+x1lRznOIGrgC48+UbKlY/0gL2ZmNINN5Ds8GAQNRlMHwlHUsaZVs20GPzVGFxeQ3K05nEiDtMcEWbA1p1KK+p+EVp9S3rXjm0sa89e3fjyAY/ifWPJlVm6rBexC5ykg7pPVrklc7DpZyfR6HUa/Djj9Lv8ia8kCef61QVMO4KzUsJfUDXuLKbCBLqrwweU6nyT76lZ02taC488vZzk79t8SO5sroT07jSgcTBq/UTnl7b/AEOdumYM67cPduj7Po1c1dRTLW/if2B5ZtT5BWu+6RUrZv8A+a2pzxeSdO7UZj7lU77pHdXBg1Dr7NMR8NSkZFBP6nz8GzFKcl9K4+f9BNXA6FD+2rAu/AzT3mXH0Ci+tWn90f8AP/8AS1tOi11U1FF2vF8N/wBWqM/6JvPwM/rCS8qXSQ30n5l/0d1dSk/qNAsOEscAZ+filNTEHkwGn+oKCo55MkCZEau0K20vc4rXwHmhETqfcD+oQdWidQ0CCZdqNz5qQHI0zBcddpM6xJJPik7qNR33nyOIJA3JkmPRDSDXAZ1LROtNvOI9VHWdTaDNZg+Xqgqlgzu8NT7tlmnhtOdxryaBr4o06Kk/ckZiNuwznc7KOA4fBa1cTovOYU6h3HIct1tVpMpuAdJiDExpPx0Qdzf0A7siNTuddCdCefj3IrbFVjJvrzQCRb6d7+Xd6IsX9RzAA1oE7BsgDfUniha99Ta2QDMSdDoCJ2jtcdVJXxFopMLR2jrA7OkTJ7tkLtBQ2vwFWlasTBMDjAgev63WajnSc1QwBzS13SA5QWsEczwOsoSviDnkTrLQWjn5935KDKD2UZcR1kg7S8k68IRdexa6jVpvAIyAxlB0pkGMp3SGgHEN33MnYnl+gn+Ch7qhD82R7crc5zOkgyJ5dyv5FO+gCjUpMIlwaTpoQ0nhEhb3Namc3bEDc7nTfXcwVXsNwQaZnGddBpqX5tBy7k/t8JYJmTM6E8HOzGI13ATG6YUVfQruabS4FpcRMbaaanXzQWOW+a3NRo7dB5qA8coPbHpr/KrHdUaVNpBLWbkSYO0bTJ2CDwe3rVWu6ug+owgy4jq6WszNR8BVfNh0zborioqhsayAUF9IdJ8thhid9VNgfRzqRAuABJMWzetyyfu9c6KbfVOHYdbs7bmB7/x3DzcPP8gLaY9XKqRW2hB9Gl/VoXGZtKrVBaQ5lJuc93cPMrrtS9uqg7LKdHmHuFSoP5GnKPMrmlx0heDlg5B7JdDPKjSDWEeIcum4JdNqW9J7A0NIiGgNA000Gg2hBkSXNBxa6Fd9hsU3VLirUqBokgmG/wBDIHvKXUccoAhlGmASOIABgTsBB8wrXfUw+nUpn2mOHqCuTathw0LTPotWmgssXfj/AAcj7S1WTTzhXT79ywN6SVXXlEOOVrKgblAAEO0k+soDp01wu7gtiS1pbPPIN17FqGrao5A/mD+uSY9J7CrWrtcxhIdTYc2w1HFx0WiGyMoyXHDX6owZJZMmOceZNST9+0yiC5qVqLGsaXhjszqZBAObTU7HKdY71mnYuyuzAND2lhaDrMyXOO08oVwwfA+qcTUqNkewztnzOwUt1d2tM6tY50+32jP8DdErUNzW3HydT7P/AOGe/MqjzVvn+d+Ci2OEl0hjHPOxygmdPaA0807t8CqMbNQBknQEif6QrSzEHPA6sQ3vHVgfygaoS8snPBzVCJ/AIHz96VHU+mlCTX7jc2jjmk8kU2n4tIqWKYTTDy554DR0NB05bkpfTo0teppGp3tblE/xGT8Favsii3UtzHm/ta+GyjurlrBwAHkAkZdXG+Ofz/0a8GlkoqPCXxy/8spWK31ahAIbTLgSC2C+BzqGSPIpHbircP7Mu5uJ08yd1ZsUs23L2vqSGMmG/imPvd2myOw4MENYAIWKeutVHs6GP7N3PdN8GmC9GWloFYl3No0B8eKtdpZ0qI/Z02N8APihKNYALW4u9N1inOT5Z0I40uEHOvZO+i0N0q/WvQDErYYgEm2xuxIuNa5ILiNx+pWjqpIkfowhr95a8gbOAB0nQ7x36LzaLp7IfIPIx3Ear0DSo8tBtkFWu8Eb+fHVF4nJLTpBHDnz8e9R1qTyZdA5lzmj80Vchj2NAeC4RMBzuEHVoV2gdjsV1A4zqZ0jl6QsgkRsTPEfNFi1A3zn+UNHq5wWmVkFwAIG5NVsD+hpUXYyVUrJsVszUyOG5bHfJ2+JVXdhpbmAcA0mCBrHPf5KyVcQbkALqAaBpIc89njq4cigPtGmRIqGeIZTa335T8VNsn4E7oRXMkYGENq27fvSyW6E6t5bKN2HSBnZIA0J04DTXYaD0UIxhpOU9Y7l+0d8BA9yg+0w0mGMk7EiXCTGspjxT8io6jGqpt/2D6NrSEAmmP3ZB1jgGzCIYxkbuI/dY70kgBJhd1Tu8ieDQGjw0HgvUqLi053F3i53z2SNyN+1jttNsw0Ocd4BY0DyMnki7TFILf7OA6CXvJIPIbc1Un2+RpI00jSeJ5oBrv13p0IKcbMebK8c9tL3LDimMUqBqub1XWB5DWNpAuJcZEvqOeI11IA8FHZYlcXFOX1qwB9m1Y2iAeE1GDMfQKs9LaRFYx7TadRvw/JGUXkUGuaSADDoJgh20x3/ABTlCPBHOexteCzWnR3KOtIyAQ4uq1KhcToJcefdEonFsbHZmam8uqftO1uOrY8uFMCNIQPQqv1rbm2LplgqUwTMEaOjzyIG+d+zdpqBMd4/RTFj3bk+0YJazJDLj/C+/wCfAFbY46pVa0k6g6kydzAHLRWG3bmbJ1K5tb3kVGOG52HieXmulYNb1HCXgtaeY1J7huszao60o8irEqYBnQc501V3+jG+DqdShO2rfPUR5pdV6Kh4zPcQN4kDy4/FOujlnQt9fu6QS0mTGwJ3KXkacS4XZZBcNduYcDDmmQQRuqrddH2ZnkuOUuJAaI0Jncp1c4tT9inPe6UnvrsnVxjlGnolY9T6V7SZ9FHUV6i6NLm5p0GN2AENGhqOPh/whaWK1KhjqnBswHPdrl5hkR7krr49T6x9Ns1KrGZ+rZq6JA3Og3Hko7LFXXNualEBj+02H9rI9roOYCJ5xpuFP6q193kP+lS4UqXsqQyxHC87pdUflI+4NB7kHVda25aDka505faccoLjzOwKQ07e/qvtqrzEU6WZryWgOBcK5cxjhLiII0I224v73DqbzTc8wabw8EQJLQQASR93tHRKyZ8k+G+BuPT44cxXPv8A+kOCdJqdyXikCMoYTmy6tqCWnskxtsdQgLGtcV3XDXVX5NGtc2n1YzAnP1TiJLPuiSSdCRGib4Za0qQd1LCZ1c4ZnnT8TzOgk8UFivSRlOQAXHkPmUrbXfBojGU+IqyKzpuo21NtUy5jAHEEmSBzO6Svaaxzu+6NgldzjtStWY13ZYTESeIMTw3jgm4PYjkkZ3+FmzBhlF/WuTVzwt2sGUvA1HwnVAOep6VwC0tngYSVE2TVE1G6lYuH6apZRqFh1UlxWkKivINXu9dFH9dQtQFa5VFEjZ0q66QN2HWHWPZYPcJ96FvMdOmSmDO+cuPoM0Ktm4kkRxnvRNB8n8l6OcIqLo8XhzTlkVvhjb7cqNYezTDjsQ0bBCVserPEdYduQ347ofEWHII9EpkqY62WXnU/Ua5oZfXKlRuQuJE816pTLGQOJ1CEtnEOE6I/EKgLBDhPchcqyJhxxuWCUWL3HT9cVt1pjKP0UOWleDCOKb6ivszrBOqono1odv4qeg0F2pjiJ7z3ITqZ0Eye781v1DuTjCF5YvyFHSzVcD4vEcFvTrge0Eta90R1Tj4qRtWpoBSy68Vjo69k2I1JaRBGnJJnAjSdEyfbXJBOUAeSDfhtRzu0fIEBNhNxVGbLgjklusk6RUs7LU86bqTnDu2OniUtwG5mi+k5zRlBBzA/ykGfBNsUwF1W0aM8FlSZk+0IjTxSGl0XcNBU9zuHiiUmwowUVRYOg73tu6dUBxa3MHkAnRzT2dOMx6Ky4jhlPrS5znU2vJdkMTqdRoTpqkDKFxDGOqlrWgQ1jW09uM66969VsqtM5xVLe8uzHnuRoVoeWnu9znvSvItqrh+bf6cF2w3B2U6bW0aVMMaZFRwaAfBzpPuR7awkNLwZPsDSfEqk2l5cMacz+tBDXDOSDDjw9EUKlTO5rnaCNufiufklJddHVhBPvllwrvY06n1MnUwl3SvEnUKHWMpdYW/vtYASQ1oJOpJJAAAKHrOpw3NBIEcuMhH0XMrNyvYHNBDu0JALTLXa8iAfJKacvkZwitYo68q27+qhlXKRpr2gNWsmNzoCfRC4PgN0bhtas6NST2ySab6LR1OTYZXgmfHmrRa39uanVCvTdUmMjHBxBgmHFswdDundNjR+oVem/PBN68FSvMEpGqahac2R1MwS0FrnBxmIMyBrKJw7D3EZaNEhskzGRskyTLtz3q102tBkAKR1wjSivkHdJialgTiQHvDdPYE+8/JEM6OW7SHOaahHGo4u/wAv3fci69fSRuNR5bjzEjzXvrII02I9QUW5roqr4YX1Yy5QIERA0EcoC5t0v6HVZL6LTUYdYbq4dxbufJXsXcCOI0+SBr4sWkjzH5/rvSZwUuzTgyyxu4+Tjg6M3T3Qy2rE/wADm6+LgAFccL6D3rqRNQ0mPEZabnS5w/fc2WtPmZ4wnz+krmv12Onnw/XgmVLHREyNB7ktYkaMmqyPpI5ni9nUonJVplju/UHwcND5FJ3sedtFb+mFz1s66jUKiV7ediRPikvG0+DbDKpR57GNFpA7Wv5LVzZ29ErpUTxPcVPbAsdv4eCmwGU14GFDDy4jUAHYkpl/0+Px+7/db2tkHAQdHat7ncR5hGNrGB8h80SUDLPJkvuiSl0ccCZMRzIQ32Y3mR5pl15J3Qdw6XHkupkW1WcTDPc3ZH9ntb7XqVNbYZSeCcwBB74QtRpJ3XrIlpI1/JBjdumNy3tuPY0bgNOMxI07tFE23oNAB7WvAAaIOrcHqzq6Z21goAucSInQe9OSiZZer+IsttSt3dkDjPAHwlaVqVux2jSSOE6JC2i9wMTm5L1Vha+csaat5qUrI91feGrbijP3Bvwd3oq8ubdjQYEu4Tt4qrsYZBGhnVNLnDntokgthxmeKrj2JT/EMBirYgNaRHL80ytK7XU3OyN0nSFULC3e4hjJc48viuhdHuiVRtM9a773AcPNXOUIrkGOLJJ8FXvsTJYW6AabaISwtqtU/s2Od38PVdFpdFrdm7QfHVNKdWnTENACyZdRC/pOhg0s0qkVnDOijzTc2q6A4gwOEd6Po4PaW+uUF3M6n1KkxHGORVTxPEyeKxZNVJ8I6WHRp8sbY6aNVroABAMJdhTG1sPuWuAzMc1/pv7gUhdekHdYp4rcUxUayl2arcplp9R6rTpMkpxcZeBOuwRxyUo+Q+76tttSMgDWnO/HQIDpd0gp27qZOY9ZTDhlEzGh3IHvQQNY0TQNFzpfnaTOh4pd9JFuW2ln1jctRpc0DjkifiAtcuujAnyLrvp9UOlKmG/vPOc+TRAHvSuvjdxX0q1HvH4ZIZ/Q2G+5JqG6OovyoIzb7ClBDTAb00LhjwIgggd4OYfmPNfQIfma1w2e0Ob3giR8V811rjY8R+S7h0Hxzr7JjiZdQd1Z/hIBZ/lcB5IcjXDRIJ+SxnMsdtSFy1zLP6g/00YhyGpU3iWiNDI19k7cOGo8kV1ihr1YId3wfB2nxj3q1N9EcF2CXQqAgwNdD2jx24c9PNLr+2qnUNEt1Ha3HEbcU+rmQRzQzakjXfY+I3QPKw1ArF1hdV42brscx8QfuoelZV8p7LZ1BGY7jcbfoK0UtJby1H8J+RkeiieId3O/1Db1HwCD1GNSOeVzUaSx7YI5n2Tsdv1CXVWkGI0O2vHjw8/VdJv7NrtXAGJnnlO/wB8klxDoyHA9W6DuJ58NVPVT7DVropFRhBmNNjr6FbOaeWo7/cnNxhrwO0zTUHjrsQl7KXA7j3jgURe4ZYXesy5ScoOxk6Hgdt0x+1G8WgniQRBPMabKs9VB7j8f91LlKBwRLb8lxs7dxJAHqvXWEVBqACo7HFHveAQWjiU6xe/Y2nDJLoXSyO3VnGxxS5EAw+ofZUtth7wZIGveoad7cngB5rWsyuRq4DuUjFJ9hybapjapZjqiJAKT/Z37wlaG2qRq9afU3nd5lN3IRsSGWG2zWvzvftwXsSo0XPzB+/BBuw5wALnGPFaGxYSCSfUqtyK2Rvs9cNoTuQvXeL0eq6vXTjK3GCseeC0OE0WvDYBMj4qky2oWXzoHhFNlMVMvadqSd+4K2V36JfgzQ2m0Dkj3CVzpycm2dSEVFUhTdVCkl7VcFZ61tKVXuHHgss4NmmE0im3t3KS3dVWDGcPIkwqhe1dwgjE3RmmuDD654alEjFq5gCmBHNxP5ILCgS6Tsnpdw9F1NJFwi37nL18lOaXsAOxa8kZQ0cjqkGPYTc3Tg6o9z6g0GbQQfwjgrbWjqyY1HFaXJJFvVb3T6hPk5S4ZhSUekcpuLZ1Go5jxDmmCFK9w0gHvVj+k20DbwPG1RgPmND+SQsbog2hKXBE9hI4DwV++hzEIrVKB2qM/zM1HnBPoqMSiui2IG3u6VTk8T4bH3Eqpq4lwfJ9C0SY13Giy4rdo7RI2cA4HhqsOasUuzTHojBWtRsgg7ER6qTKslqpWWCUXkjXcaHxHH81pEO7nf6h/t8FmpSh/GHDmRqPDu+CzUt5HHmNTuFHVk8Edw2Idy3/hO/5HyWK1KRHp48CpwwEcfUqGlTAka6d524fruQsJMjaZHxQ1MRLeX3f4eHpt6Ih1EB3GHd5+8PPiPgorm2G4nTcSdRxH65KqQSbB3sh2uztCO/gfMaeQSnFsDa7ts0cOA4jiE9fatcOMcNT5HdaUqIjXcaHU7+qpccou74KPc2RGh8j8ChJd+Ce8EK8VcOYeyRpu3fTmEGejzU5Tj5BafgJs6IImENcV+AAUtrctDDqElr3Yk68V02lZw4bmMm18okla3l0DGu+yVV71pETpxUYvGDyKXRqV0MatXKBO5XqtUNAd3pbVxBjtTqoziQgCNjKuPAMouRYsVumkUwDuNksNxqdtEBd4qHEENiEE671lRtFRxNeC0W1xs5u/JS0xNUOO+YKs08VykHkibXpAM7Z5hXvVFLC910dlw9/ZCYsckWD3GZjSmnWwuZfJ1aCHuUDnSoH3C1bUQthKJJWs2uGoSp/RSkTJYJThtVSderVA3JdCU9FqWwaPRQ1ei7OSf/WFj6ymrI0LcbKbe9F+y4AkSq1fYFVZblsmWmWxy5LqpqgoevbtdwRxztAPGmcO+kG3LrW3qn7zTlM76j5hVCxfIhd86WdGmXNLq4gb6cxsuR4p0KrW7pb2m+9O9WMmL9JpCcUUHd08pBTcNh0EQVFiVvLZHBNSFtnbeheIdfYUHzq0ZHfy6J86mucfQtiLSyrQcY9oT6H4BdPLmD2h6hYckadGmL8gvVr2RSmvT/G31C1dd0h7bfUIKCsDuaMjTcajxC2pCQDzWal/RG9Vn9QQzMWt2kjrqY4jtDipRdkracEjzH5qOsyCD5HwWlxjtqNTXpafvhQVOk1lxuaX9QU2siYTUoSPh4rDGSPil46X2I0NzS0/eChd0ysAf+5pwe/iq2MLcMKdKCW8Nx4clHVpwc3kfyKXV+mthv8AWWSPFRVOnWHx/bt9HfJTa/Ym4a1qMjv3HioetHGUnHTyxGnXbbdl23otD06sP73/ACu+SrY/YvcJnYLVgkvAhLq9BrRJqDnuqlUxWu+Zqv131KCeHcSU9ep5kKbh4RdKj6LWz1gJ7ilz8VpDjKqxXgwlEo+7Bcl4RY6mOU+AQz8cHBqTigVsLYq6RW5jCpjbjsFE/FnlDi1K3FqpwS2edfPPFatuXyDPFbOpAcVC5w4KbiJM+hehV3mt2E8gnde6VG+j+8m3b4J5cXWqwZJUboQsZfWls25SZtZSCsk72N2DoXS8btKBXWDWV+oyvTGv1tZF0lAqqRtRT1GU8Y3ZcKVtZKmPUraqNTFuA06xC3du141Ch65YNZNUxbiVHpD0Ta+S0Qe5UW+w2pRJFQac12tjwd0rxnB2VmkQNU/Hna7FTxJnBqVyabjlcW97SQfULFbEnn/yVD/M75p/0l6HPpOLmAlvJVfqIMEapzzp80CtPJeTc3p5u9Stusf+F/o5H4LbN6xsgESN/FfQLLemWjsN2HDuVerfgGcHDs+ay159h39LljqXn/xu/pPyX0m60p/gb6BQmyp/gb6BTexW4+dBaVeFJ/8AQ75LP2fW/uav+G75L6KFqz8DfQLYUm/hHoFNzJuPnT7Mr/3FX/Df8ln7KuP/AF63+G/5L6MAHIei1eRyHopbJvPnJ2G1hvRqj+R3yUTrd43Y4eLT8l9CXW2wVaxBmuwV2TezkVO1qO2pvPg1x/JEfY9x/wCvV/w3/Jdr6P8ABWxqrf8AAZ8zsMLdplalYp7qFmwpAFSCFrUWrUNlpEudamotCvKBqKJgzSSUJWrcipqn3UveoyUefVUZesFYKqgWzqf0dXf7EBWmo/VUb6OPu+ZV3dusOX7x0sX3USNetw9QhZSGOJs62DlAt2KiNBLFOxD01O1WhbJQV4vWijcrsqiR1ZR9eoXqJTcy9qDm3Knp3SVhSU0xSYuUEH3Nu2oNQqX0h6ItdLmiD3K50Fm82TkxXTOPNsH0nw4Hfddiwivno03c2j4KnY7xVn6Nf9tT8EyMhWoXCGsrywspqZjaMwsQvBbIgTXKo3sUy1ciKAa1NIsRpKxVkjxBWQ2wMQVawqrg/wB5WkJQ1H//2Q==">
            <a:hlinkClick r:id="rId8"/>
          </p:cNvPr>
          <p:cNvSpPr>
            <a:spLocks noChangeAspect="1" noChangeArrowheads="1"/>
          </p:cNvSpPr>
          <p:nvPr/>
        </p:nvSpPr>
        <p:spPr bwMode="auto">
          <a:xfrm>
            <a:off x="42863" y="-1462088"/>
            <a:ext cx="5372100" cy="30480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TEhQUExQVFhUWFhcWFRUVFxUWFxcUFBQXFxQWFBQYHCggGBolHBQVITEhJSkrLi4uFx8zODMsNygtLisBCgoKDg0OGxAQGy4mICQsLCwvLCwsLCwsLCwsLC0sLCwsLCwvLCwsLCwsLCwsLCwsLCwsLCwsLCwsLCwsLCwsLP/AABEIAKkBKgMBIgACEQEDEQH/xAAcAAACAgMBAQAAAAAAAAAAAAAEBQMGAQIHAAj/xABDEAABAwIEAgcEBwUHBQEAAAABAAIRAwQFEiExQVEGEyJhcYGRQqGx0QcUFTJSwfAjYnKCkjNTk6Ky4fEWNENU0iT/xAAaAQACAwEBAAAAAAAAAAAAAAACAwABBAUG/8QALxEAAgIBBAEDAQcEAwAAAAAAAAECEQMEEiExQRNRYSIFMlJxobHwFIGR0SPB8f/aAAwDAQACEQMRAD8AvFz0You3aEvqdC6Bnsqz9cvCq3WSE93RlspNfodb/hCjHQujwaFabiq2NwhzXbO45boU5DY1QjZ0Stxuxq2qYJbNb9xsJyKrOY9VDVNuRDnBOXyKkKG4LQ3yN9FEcLonamJ8E4FW3A0d+a8y5pEcfGFGZ3GT6/cS0MEpFwmm30T6j0cotg5G+gWBiFJuwM+C3dizSIyu0Q8joquzWtY0xs0eiDu8ObyGqJffjcMcpbW7LjrT071adFumb4fYinRc4DUaomje5gCihd9ktDRqEjbd19gGN8lcVZGOWXQkzsURn7MceCr9RlYgEv35aQp6NOtP39QNNJVuC9y1IsVq8loJ0PyRQVZoYhVDJdBIMGPcs/bTxwWOenk5No0RzRSVllWFXsN6VUnuLHHK8cDon7HgiQs0oSi6aHKSatGV5elYlCEeKiqqRR1FCwC4CVXLE2rpfWCJC5ALaSk6pTMati1WAA1GIOq1M6zUvrqmEjGH23WVA07bnwHBM8Qr5Ry5dw4ALbo60NZUqcfug925/JIekWIboZuomzTw3MS41e5pCqVa7IMT4I67uZJVexCrqghE6L4VBdWvKYdHcP6x4qPH7NhkA7OcNh4BLcNsjU7T5bTHHYu7m/NMrrGhGRsBrdABtCMUyz4hjQEyZSB3SAyq7c4hO5QZvO4olFg3FH0B9QrH2lEcGqTq8wrGwlavXS3NHnKRWW9FXu16wx/EpWdEBPaqnwn4J62iHHciJ9+6w6lTbEv2ECXDTVLeSQyMItWKafRqgNS9x47ohmA2wOsk95PDVFG4t2+03iNJO++y0OK0RsCT/CfiUNzfuFUV7GW4TQIIawAxPegQKQcGQB3Ip+NgfdpuPoEkuaQe5zyCM2sZtkyCfkTlkvAdVqMaSCBp3KS3rNPKCgbtjJBkajXX4rSlVpNjttA7jxR0Li35GlQQYWadRoS67xWgSP2gkDXyQLsboD23GOQKvaMLNTcMw8UsfXy1HCJgn0Sup0pZu2nUMdx1WmMY8GVYFu95c1rs0gDUci5HGPJV8D9teWkR4KSpcBuV/Fv3gqyzGrlwlts0DhmJ+Sx9evDqG044yBEpmwqyzVaofIBljgQIGx3CW2q0pXl0A1jmMaH6Z2mYnbsnZAWVy7rDTymWmD4hLaXggj6aW+R7ag07wuh/R3iPX24ky4aHxCpnTii7qtpjkofopxfq65pu2ft4hBPmIceGdiq2k7KJrOB3R4KHuBBlZeB5C2jCkFuCpCZEheapSJbA6liDstDYjiAjX96jcSO8K+CgMWLOQWr7MHZFEhYOihKFVfDjwQb8Kcf+FYNVgOGYNnU8O4bqm0gowb6K5fO6igQdyT6Lm+L3mYlXXp3iAnKOAXMb+tKxZHumd3SY9uNNgFzWUFk2X5i3MG7AiRm4TOi0rlTULtoaQ0agTPEnY/PyTseNy4Bz5VAnuBUfqXQPVAOoNB1k+KzVuDzQNWui20Z3kbDgW8ICzmHNKfrSx9Y8VRLPo2r0ipjiPQnZBV+lDR7Lp7mmPijH0Ke2XT3LFexYGh0Ajz01XQ4Xg4ViS56QvdH7Mwdj47T7kC+9q7imOWpnZWDI0bNERwAlC1b1uUuywA6NYGswq3L2LirFVOvdfhaNdRHDuW1U3Lph0baAERz1R1S8IIBbqZjWduYAlDMxMuIblAEHfmND7+CJBSVIGbYXL96jgZ7gAOW6y/CHbOqvPnPuRVreul7QNchIIGmYDbvKHFYkwQQI9rTU78NUW0Q8jM/YrDBLySeZPDTwRFPAaY3BJ324eKBZVfGvLnJE7EJqXENY46cJlxn3boWilkd02Qvw+kIGWPIawpalqxsdkRGnJC1bppiBJ23Ovj+gmNfM+k0tbqDB0nSP+FaQXIKMo9keiz0j7PUuGzmls/wkR8Vltu87s5TMA+9E4pbipbAF1Jjqbwe29oABEalHBpSVi8sZODSN6ZaAw77SDqiqdPtvYIEg5SNiRqEnpYjatIaby3LtsrHdY6RvDWiSo7jG6TR2WXdQkwMltVE+BfAIUoeO6JDqcOBLqZ14S12oPkZCjqEZhVmA8agfjbo4T6JC7FxIeLa522c+2pSORDqk+UIK76U0qj6dFlKpRdq5wqkS5xA0ZBIIAnUb8lTgyWWeuA9rhwI4rnBJoXIcNMj58pV9sa0hUvpjSy1s3P8AJCizvODXgq0WPGoIBU9dpKov0S4t1lA0idWHT+E7K+uMLLJU6Hp2jW3YQNVI5qhdcJfX6Q0WHKXhx/Cztu8IbKii30S15GhAUDmxsk78dqv0o25/iqmI/kbJ9YSa9xOXPZcXRYWGHU2Nc3cTHZBJGvNNjgk/5f7ATywgrk6/Pgsl9iNGmP2tRrO4nXyaNSq7edLjOW2tqtY8HPijTPgXdp3k1LRiNtSaHNol2b7ri4amCSSRJjTmh3dKWNo53EDtZXCmJglxDQcvPTdFPA4R3VfNFafU4suT04vmr/sb4hiN6+BVuKdq12zKDDmIG81XguB8GhEYHQo21OrXa99R7+x1lRznOIGrgC48+UbKlY/0gL2ZmNINN5Ds8GAQNRlMHwlHUsaZVs20GPzVGFxeQ3K05nEiDtMcEWbA1p1KK+p+EVp9S3rXjm0sa89e3fjyAY/ifWPJlVm6rBexC5ykg7pPVrklc7DpZyfR6HUa/Djj9Lv8ia8kCef61QVMO4KzUsJfUDXuLKbCBLqrwweU6nyT76lZ02taC488vZzk79t8SO5sroT07jSgcTBq/UTnl7b/AEOdumYM67cPduj7Po1c1dRTLW/if2B5ZtT5BWu+6RUrZv8A+a2pzxeSdO7UZj7lU77pHdXBg1Dr7NMR8NSkZFBP6nz8GzFKcl9K4+f9BNXA6FD+2rAu/AzT3mXH0Ci+tWn90f8AP/8AS1tOi11U1FF2vF8N/wBWqM/6JvPwM/rCS8qXSQ30n5l/0d1dSk/qNAsOEscAZ+filNTEHkwGn+oKCo55MkCZEau0K20vc4rXwHmhETqfcD+oQdWidQ0CCZdqNz5qQHI0zBcddpM6xJJPik7qNR33nyOIJA3JkmPRDSDXAZ1LROtNvOI9VHWdTaDNZg+Xqgqlgzu8NT7tlmnhtOdxryaBr4o06Kk/ckZiNuwznc7KOA4fBa1cTovOYU6h3HIct1tVpMpuAdJiDExpPx0Qdzf0A7siNTuddCdCefj3IrbFVjJvrzQCRb6d7+Xd6IsX9RzAA1oE7BsgDfUniha99Ta2QDMSdDoCJ2jtcdVJXxFopMLR2jrA7OkTJ7tkLtBQ2vwFWlasTBMDjAgev63WajnSc1QwBzS13SA5QWsEczwOsoSviDnkTrLQWjn5935KDKD2UZcR1kg7S8k68IRdexa6jVpvAIyAxlB0pkGMp3SGgHEN33MnYnl+gn+Ch7qhD82R7crc5zOkgyJ5dyv5FO+gCjUpMIlwaTpoQ0nhEhb3Namc3bEDc7nTfXcwVXsNwQaZnGddBpqX5tBy7k/t8JYJmTM6E8HOzGI13ATG6YUVfQruabS4FpcRMbaaanXzQWOW+a3NRo7dB5qA8coPbHpr/KrHdUaVNpBLWbkSYO0bTJ2CDwe3rVWu6ug+owgy4jq6WszNR8BVfNh0zborioqhsayAUF9IdJ8thhid9VNgfRzqRAuABJMWzetyyfu9c6KbfVOHYdbs7bmB7/x3DzcPP8gLaY9XKqRW2hB9Gl/VoXGZtKrVBaQ5lJuc93cPMrrtS9uqg7LKdHmHuFSoP5GnKPMrmlx0heDlg5B7JdDPKjSDWEeIcum4JdNqW9J7A0NIiGgNA000Gg2hBkSXNBxa6Fd9hsU3VLirUqBokgmG/wBDIHvKXUccoAhlGmASOIABgTsBB8wrXfUw+nUpn2mOHqCuTathw0LTPotWmgssXfj/AAcj7S1WTTzhXT79ywN6SVXXlEOOVrKgblAAEO0k+soDp01wu7gtiS1pbPPIN17FqGrao5A/mD+uSY9J7CrWrtcxhIdTYc2w1HFx0WiGyMoyXHDX6owZJZMmOceZNST9+0yiC5qVqLGsaXhjszqZBAObTU7HKdY71mnYuyuzAND2lhaDrMyXOO08oVwwfA+qcTUqNkewztnzOwUt1d2tM6tY50+32jP8DdErUNzW3HydT7P/AOGe/MqjzVvn+d+Ci2OEl0hjHPOxygmdPaA0807t8CqMbNQBknQEif6QrSzEHPA6sQ3vHVgfygaoS8snPBzVCJ/AIHz96VHU+mlCTX7jc2jjmk8kU2n4tIqWKYTTDy554DR0NB05bkpfTo0teppGp3tblE/xGT8Favsii3UtzHm/ta+GyjurlrBwAHkAkZdXG+Ofz/0a8GlkoqPCXxy/8spWK31ahAIbTLgSC2C+BzqGSPIpHbircP7Mu5uJ08yd1ZsUs23L2vqSGMmG/imPvd2myOw4MENYAIWKeutVHs6GP7N3PdN8GmC9GWloFYl3No0B8eKtdpZ0qI/Z02N8APihKNYALW4u9N1inOT5Z0I40uEHOvZO+i0N0q/WvQDErYYgEm2xuxIuNa5ILiNx+pWjqpIkfowhr95a8gbOAB0nQ7x36LzaLp7IfIPIx3Ear0DSo8tBtkFWu8Eb+fHVF4nJLTpBHDnz8e9R1qTyZdA5lzmj80Vchj2NAeC4RMBzuEHVoV2gdjsV1A4zqZ0jl6QsgkRsTPEfNFi1A3zn+UNHq5wWmVkFwAIG5NVsD+hpUXYyVUrJsVszUyOG5bHfJ2+JVXdhpbmAcA0mCBrHPf5KyVcQbkALqAaBpIc89njq4cigPtGmRIqGeIZTa335T8VNsn4E7oRXMkYGENq27fvSyW6E6t5bKN2HSBnZIA0J04DTXYaD0UIxhpOU9Y7l+0d8BA9yg+0w0mGMk7EiXCTGspjxT8io6jGqpt/2D6NrSEAmmP3ZB1jgGzCIYxkbuI/dY70kgBJhd1Tu8ieDQGjw0HgvUqLi053F3i53z2SNyN+1jttNsw0Ocd4BY0DyMnki7TFILf7OA6CXvJIPIbc1Un2+RpI00jSeJ5oBrv13p0IKcbMebK8c9tL3LDimMUqBqub1XWB5DWNpAuJcZEvqOeI11IA8FHZYlcXFOX1qwB9m1Y2iAeE1GDMfQKs9LaRFYx7TadRvw/JGUXkUGuaSADDoJgh20x3/ABTlCPBHOexteCzWnR3KOtIyAQ4uq1KhcToJcefdEonFsbHZmam8uqftO1uOrY8uFMCNIQPQqv1rbm2LplgqUwTMEaOjzyIG+d+zdpqBMd4/RTFj3bk+0YJazJDLj/C+/wCfAFbY46pVa0k6g6kydzAHLRWG3bmbJ1K5tb3kVGOG52HieXmulYNb1HCXgtaeY1J7huszao60o8irEqYBnQc501V3+jG+DqdShO2rfPUR5pdV6Kh4zPcQN4kDy4/FOujlnQt9fu6QS0mTGwJ3KXkacS4XZZBcNduYcDDmmQQRuqrddH2ZnkuOUuJAaI0Jncp1c4tT9inPe6UnvrsnVxjlGnolY9T6V7SZ9FHUV6i6NLm5p0GN2AENGhqOPh/whaWK1KhjqnBswHPdrl5hkR7krr49T6x9Ns1KrGZ+rZq6JA3Og3Hko7LFXXNualEBj+02H9rI9roOYCJ5xpuFP6q193kP+lS4UqXsqQyxHC87pdUflI+4NB7kHVda25aDka505faccoLjzOwKQ07e/qvtqrzEU6WZryWgOBcK5cxjhLiII0I224v73DqbzTc8wabw8EQJLQQASR93tHRKyZ8k+G+BuPT44cxXPv8A+kOCdJqdyXikCMoYTmy6tqCWnskxtsdQgLGtcV3XDXVX5NGtc2n1YzAnP1TiJLPuiSSdCRGib4Za0qQd1LCZ1c4ZnnT8TzOgk8UFivSRlOQAXHkPmUrbXfBojGU+IqyKzpuo21NtUy5jAHEEmSBzO6Svaaxzu+6NgldzjtStWY13ZYTESeIMTw3jgm4PYjkkZ3+FmzBhlF/WuTVzwt2sGUvA1HwnVAOep6VwC0tngYSVE2TVE1G6lYuH6apZRqFh1UlxWkKivINXu9dFH9dQtQFa5VFEjZ0q66QN2HWHWPZYPcJ96FvMdOmSmDO+cuPoM0Ktm4kkRxnvRNB8n8l6OcIqLo8XhzTlkVvhjb7cqNYezTDjsQ0bBCVserPEdYduQ347ofEWHII9EpkqY62WXnU/Ua5oZfXKlRuQuJE816pTLGQOJ1CEtnEOE6I/EKgLBDhPchcqyJhxxuWCUWL3HT9cVt1pjKP0UOWleDCOKb6ivszrBOqono1odv4qeg0F2pjiJ7z3ITqZ0Eye781v1DuTjCF5YvyFHSzVcD4vEcFvTrge0Eta90R1Tj4qRtWpoBSy68Vjo69k2I1JaRBGnJJnAjSdEyfbXJBOUAeSDfhtRzu0fIEBNhNxVGbLgjklusk6RUs7LU86bqTnDu2OniUtwG5mi+k5zRlBBzA/ykGfBNsUwF1W0aM8FlSZk+0IjTxSGl0XcNBU9zuHiiUmwowUVRYOg73tu6dUBxa3MHkAnRzT2dOMx6Ky4jhlPrS5znU2vJdkMTqdRoTpqkDKFxDGOqlrWgQ1jW09uM66969VsqtM5xVLe8uzHnuRoVoeWnu9znvSvItqrh+bf6cF2w3B2U6bW0aVMMaZFRwaAfBzpPuR7awkNLwZPsDSfEqk2l5cMacz+tBDXDOSDDjw9EUKlTO5rnaCNufiufklJddHVhBPvllwrvY06n1MnUwl3SvEnUKHWMpdYW/vtYASQ1oJOpJJAAAKHrOpw3NBIEcuMhH0XMrNyvYHNBDu0JALTLXa8iAfJKacvkZwitYo68q27+qhlXKRpr2gNWsmNzoCfRC4PgN0bhtas6NST2ySab6LR1OTYZXgmfHmrRa39uanVCvTdUmMjHBxBgmHFswdDundNjR+oVem/PBN68FSvMEpGqahac2R1MwS0FrnBxmIMyBrKJw7D3EZaNEhskzGRskyTLtz3q102tBkAKR1wjSivkHdJialgTiQHvDdPYE+8/JEM6OW7SHOaahHGo4u/wAv3fci69fSRuNR5bjzEjzXvrII02I9QUW5roqr4YX1Yy5QIERA0EcoC5t0v6HVZL6LTUYdYbq4dxbufJXsXcCOI0+SBr4sWkjzH5/rvSZwUuzTgyyxu4+Tjg6M3T3Qy2rE/wADm6+LgAFccL6D3rqRNQ0mPEZabnS5w/fc2WtPmZ4wnz+krmv12Onnw/XgmVLHREyNB7ktYkaMmqyPpI5ni9nUonJVplju/UHwcND5FJ3sedtFb+mFz1s66jUKiV7ediRPikvG0+DbDKpR57GNFpA7Wv5LVzZ29ErpUTxPcVPbAsdv4eCmwGU14GFDDy4jUAHYkpl/0+Px+7/db2tkHAQdHat7ncR5hGNrGB8h80SUDLPJkvuiSl0ccCZMRzIQ32Y3mR5pl15J3Qdw6XHkupkW1WcTDPc3ZH9ntb7XqVNbYZSeCcwBB74QtRpJ3XrIlpI1/JBjdumNy3tuPY0bgNOMxI07tFE23oNAB7WvAAaIOrcHqzq6Z21goAucSInQe9OSiZZer+IsttSt3dkDjPAHwlaVqVux2jSSOE6JC2i9wMTm5L1Vha+csaat5qUrI91feGrbijP3Bvwd3oq8ubdjQYEu4Tt4qrsYZBGhnVNLnDntokgthxmeKrj2JT/EMBirYgNaRHL80ytK7XU3OyN0nSFULC3e4hjJc48viuhdHuiVRtM9a773AcPNXOUIrkGOLJJ8FXvsTJYW6AabaISwtqtU/s2Od38PVdFpdFrdm7QfHVNKdWnTENACyZdRC/pOhg0s0qkVnDOijzTc2q6A4gwOEd6Po4PaW+uUF3M6n1KkxHGORVTxPEyeKxZNVJ8I6WHRp8sbY6aNVroABAMJdhTG1sPuWuAzMc1/pv7gUhdekHdYp4rcUxUayl2arcplp9R6rTpMkpxcZeBOuwRxyUo+Q+76tttSMgDWnO/HQIDpd0gp27qZOY9ZTDhlEzGh3IHvQQNY0TQNFzpfnaTOh4pd9JFuW2ln1jctRpc0DjkifiAtcuujAnyLrvp9UOlKmG/vPOc+TRAHvSuvjdxX0q1HvH4ZIZ/Q2G+5JqG6OovyoIzb7ClBDTAb00LhjwIgggd4OYfmPNfQIfma1w2e0Ob3giR8V811rjY8R+S7h0Hxzr7JjiZdQd1Z/hIBZ/lcB5IcjXDRIJ+SxnMsdtSFy1zLP6g/00YhyGpU3iWiNDI19k7cOGo8kV1ihr1YId3wfB2nxj3q1N9EcF2CXQqAgwNdD2jx24c9PNLr+2qnUNEt1Ha3HEbcU+rmQRzQzakjXfY+I3QPKw1ArF1hdV42brscx8QfuoelZV8p7LZ1BGY7jcbfoK0UtJby1H8J+RkeiieId3O/1Db1HwCD1GNSOeVzUaSx7YI5n2Tsdv1CXVWkGI0O2vHjw8/VdJv7NrtXAGJnnlO/wB8klxDoyHA9W6DuJ58NVPVT7DVropFRhBmNNjr6FbOaeWo7/cnNxhrwO0zTUHjrsQl7KXA7j3jgURe4ZYXesy5ScoOxk6Hgdt0x+1G8WgniQRBPMabKs9VB7j8f91LlKBwRLb8lxs7dxJAHqvXWEVBqACo7HFHveAQWjiU6xe/Y2nDJLoXSyO3VnGxxS5EAw+ofZUtth7wZIGveoad7cngB5rWsyuRq4DuUjFJ9hybapjapZjqiJAKT/Z37wlaG2qRq9afU3nd5lN3IRsSGWG2zWvzvftwXsSo0XPzB+/BBuw5wALnGPFaGxYSCSfUqtyK2Rvs9cNoTuQvXeL0eq6vXTjK3GCseeC0OE0WvDYBMj4qky2oWXzoHhFNlMVMvadqSd+4K2V36JfgzQ2m0Dkj3CVzpycm2dSEVFUhTdVCkl7VcFZ61tKVXuHHgss4NmmE0im3t3KS3dVWDGcPIkwqhe1dwgjE3RmmuDD654alEjFq5gCmBHNxP5ILCgS6Tsnpdw9F1NJFwi37nL18lOaXsAOxa8kZQ0cjqkGPYTc3Tg6o9z6g0GbQQfwjgrbWjqyY1HFaXJJFvVb3T6hPk5S4ZhSUekcpuLZ1Go5jxDmmCFK9w0gHvVj+k20DbwPG1RgPmND+SQsbog2hKXBE9hI4DwV++hzEIrVKB2qM/zM1HnBPoqMSiui2IG3u6VTk8T4bH3Eqpq4lwfJ9C0SY13Giy4rdo7RI2cA4HhqsOasUuzTHojBWtRsgg7ER6qTKslqpWWCUXkjXcaHxHH81pEO7nf6h/t8FmpSh/GHDmRqPDu+CzUt5HHmNTuFHVk8Edw2Idy3/hO/5HyWK1KRHp48CpwwEcfUqGlTAka6d524fruQsJMjaZHxQ1MRLeX3f4eHpt6Ih1EB3GHd5+8PPiPgorm2G4nTcSdRxH65KqQSbB3sh2uztCO/gfMaeQSnFsDa7ts0cOA4jiE9fatcOMcNT5HdaUqIjXcaHU7+qpccou74KPc2RGh8j8ChJd+Ce8EK8VcOYeyRpu3fTmEGejzU5Tj5BafgJs6IImENcV+AAUtrctDDqElr3Yk68V02lZw4bmMm18okla3l0DGu+yVV71pETpxUYvGDyKXRqV0MatXKBO5XqtUNAd3pbVxBjtTqoziQgCNjKuPAMouRYsVumkUwDuNksNxqdtEBd4qHEENiEE671lRtFRxNeC0W1xs5u/JS0xNUOO+YKs08VykHkibXpAM7Z5hXvVFLC910dlw9/ZCYsckWD3GZjSmnWwuZfJ1aCHuUDnSoH3C1bUQthKJJWs2uGoSp/RSkTJYJThtVSderVA3JdCU9FqWwaPRQ1ei7OSf/WFj6ymrI0LcbKbe9F+y4AkSq1fYFVZblsmWmWxy5LqpqgoevbtdwRxztAPGmcO+kG3LrW3qn7zTlM76j5hVCxfIhd86WdGmXNLq4gb6cxsuR4p0KrW7pb2m+9O9WMmL9JpCcUUHd08pBTcNh0EQVFiVvLZHBNSFtnbeheIdfYUHzq0ZHfy6J86mucfQtiLSyrQcY9oT6H4BdPLmD2h6hYckadGmL8gvVr2RSmvT/G31C1dd0h7bfUIKCsDuaMjTcajxC2pCQDzWal/RG9Vn9QQzMWt2kjrqY4jtDipRdkracEjzH5qOsyCD5HwWlxjtqNTXpafvhQVOk1lxuaX9QU2siYTUoSPh4rDGSPil46X2I0NzS0/eChd0ysAf+5pwe/iq2MLcMKdKCW8Nx4clHVpwc3kfyKXV+mthv8AWWSPFRVOnWHx/bt9HfJTa/Ym4a1qMjv3HioetHGUnHTyxGnXbbdl23otD06sP73/ACu+SrY/YvcJnYLVgkvAhLq9BrRJqDnuqlUxWu+Zqv131KCeHcSU9ep5kKbh4RdKj6LWz1gJ7ilz8VpDjKqxXgwlEo+7Bcl4RY6mOU+AQz8cHBqTigVsLYq6RW5jCpjbjsFE/FnlDi1K3FqpwS2edfPPFatuXyDPFbOpAcVC5w4KbiJM+hehV3mt2E8gnde6VG+j+8m3b4J5cXWqwZJUboQsZfWls25SZtZSCsk72N2DoXS8btKBXWDWV+oyvTGv1tZF0lAqqRtRT1GU8Y3ZcKVtZKmPUraqNTFuA06xC3du141Ch65YNZNUxbiVHpD0Ta+S0Qe5UW+w2pRJFQac12tjwd0rxnB2VmkQNU/Hna7FTxJnBqVyabjlcW97SQfULFbEnn/yVD/M75p/0l6HPpOLmAlvJVfqIMEapzzp80CtPJeTc3p5u9Stusf+F/o5H4LbN6xsgESN/FfQLLemWjsN2HDuVerfgGcHDs+ay159h39LljqXn/xu/pPyX0m60p/gb6BQmyp/gb6BTexW4+dBaVeFJ/8AQ75LP2fW/uav+G75L6KFqz8DfQLYUm/hHoFNzJuPnT7Mr/3FX/Df8ln7KuP/AF63+G/5L6MAHIei1eRyHopbJvPnJ2G1hvRqj+R3yUTrd43Y4eLT8l9CXW2wVaxBmuwV2TezkVO1qO2pvPg1x/JEfY9x/wCvV/w3/Jdr6P8ABWxqrf8AAZ8zsMLdplalYp7qFmwpAFSCFrUWrUNlpEudamotCvKBqKJgzSSUJWrcipqn3UveoyUefVUZesFYKqgWzqf0dXf7EBWmo/VUb6OPu+ZV3dusOX7x0sX3USNetw9QhZSGOJs62DlAt2KiNBLFOxD01O1WhbJQV4vWijcrsqiR1ZR9eoXqJTcy9qDm3Knp3SVhSU0xSYuUEH3Nu2oNQqX0h6ItdLmiD3K50Fm82TkxXTOPNsH0nw4Hfddiwivno03c2j4KnY7xVn6Nf9tT8EyMhWoXCGsrywspqZjaMwsQvBbIgTXKo3sUy1ciKAa1NIsRpKxVkjxBWQ2wMQVawqrg/wB5WkJQ1H//2Q==">
            <a:hlinkClick r:id="rId8"/>
          </p:cNvPr>
          <p:cNvSpPr>
            <a:spLocks noChangeAspect="1" noChangeArrowheads="1"/>
          </p:cNvSpPr>
          <p:nvPr/>
        </p:nvSpPr>
        <p:spPr bwMode="auto">
          <a:xfrm>
            <a:off x="195263" y="-1309688"/>
            <a:ext cx="5372100" cy="30480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Pilleæsker til dosering og en hånd, der holder en af dem"/>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71208" y="4067292"/>
            <a:ext cx="3092680" cy="1754712"/>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kstboks 15"/>
          <p:cNvSpPr txBox="1"/>
          <p:nvPr/>
        </p:nvSpPr>
        <p:spPr>
          <a:xfrm>
            <a:off x="183137" y="5949278"/>
            <a:ext cx="3216597" cy="646331"/>
          </a:xfrm>
          <a:prstGeom prst="rect">
            <a:avLst/>
          </a:prstGeom>
          <a:noFill/>
        </p:spPr>
        <p:txBody>
          <a:bodyPr wrap="square" rtlCol="0">
            <a:spAutoFit/>
          </a:bodyPr>
          <a:lstStyle/>
          <a:p>
            <a:pPr algn="ctr"/>
            <a:r>
              <a:rPr lang="en-US" b="1" dirty="0" smtClean="0"/>
              <a:t>SOCIALFORVALTNINGEN: </a:t>
            </a:r>
            <a:r>
              <a:rPr lang="en-US" dirty="0" err="1" smtClean="0"/>
              <a:t>Afvigelsesdokumentation</a:t>
            </a:r>
            <a:endParaRPr lang="en-US" dirty="0"/>
          </a:p>
        </p:txBody>
      </p:sp>
      <p:sp>
        <p:nvSpPr>
          <p:cNvPr id="9" name="AutoShape 8" descr="data:image/jpeg;base64,/9j/4AAQSkZJRgABAQAAAQABAAD/2wCEAAkGBxQTEhUUExQWFhUXFxwaFxcYGBccGBoYFxcYGBccHBoYHCggGB0lHxUYITEhJSkrLi4uGB8zODMsNygtLisBCgoKDg0OGxAQGzQkHyYsLCw0NCwsLCwsLCwsLCwsLCwsLCwsLCw0LCwsLCwsLDQsLCwsLCwsLCwsLCwsLCwsLP/AABEIAJEBWgMBIgACEQEDEQH/xAAcAAACAgMBAQAAAAAAAAAAAAAFBgQHAAIDAQj/xABNEAACAQIDBQYCBAsFBQcFAAABAgMAEQQSIQUGMUFREyIyYXGBB5EjQlKhFDNTYnKCsbLB4fA0Q3OS0RU1Y3TxJKKztMLD0kR1g4SU/8QAGgEAAwEBAQEAAAAAAAAAAAAAAgMEAQAFBv/EADERAAICAgIBAQYEBgMBAAAAAAABAgMRIRIxBEETIjJRYXGhseHwFEKBkcHRIzOSBf/aAAwDAQACEQMRAD8ASJ8QANaDSzNM4iiBZ3OVQOJJ0otu5uhjdosCiFIj/fOCEt+aOL+3zq7Ny9wMNgBdR2kp8UrWzei8lHl99ejb5GdI8+nxuG32Fd0sC0GFhic3ZI1UnzAtRmh+1Nt4fDD6eZI+gJ73+Ua/dUnBY2OZFkidXRuDKbipnnsqTXSBW8W80GEHfOaS2ka2zeV+SjzP31V28G9uIxTFWYJGTYRqbL5Zm4t76eVa4lHImjlH/aYJGE356sxZJR5EMPupcnfWrqaoJZ7Z5/kWzbx0OGJ2Rh8CFOMvNKy5lgjJWMA82k5j0pOmkBvbQX4cbCmeDfcLh4VaBJcRDdUlkF1VNLaX1bQD2qfj8aMdsybETxIksLqI5VXLnzEXXz8/aijKUfi/f9BbjF6iV4J3idJYzaSNgynzHL0I096vaMQbVwADapMgIPNHHToysPuqiJWqxPgztQ5sRh+KqVkTyzjvj/MCfelXx9SjxpawKG2onhY4bFaTw6K9tJYvqEf11HKgE+KUV9Ibf3dw2MULiIg9vC2oZb8bMNRQXBfDPZ0bZuxzkcO0YsPkdPuoV5DxgY/HTlkpHYuxsVjWth4iV5yEERj9bn6CrZ3P+GcOGIkmPbTDW5HdX9FevmadMZioMLHmkZYkGg5cOSqNSfICq73h+JDtdMKvZr+Ua2c+g4L73PpQpTsejZShX2WBtLakGGW80ioLaAnvH0Uan2FDthb44bFOY4yyvyDgDN6a/dVK4yd3YtIWZzqSxJJ+dRRKykMjFWBurDiCOBpv8OsfUR/FNy0tFpfEaMwzxYl+9hnT8HmH5MsxaOQdNdPYVX21cKY3KHlwPIg6gjyINWvu/tCPauAKygHMDHMv2XFrkdOTA+Yqt8VgXUSYWXWfCaA/lMOdVYdbAg/Ouonh8WF5NfKPJC89eVvIK8hALAMcq3Fza9hfU252GtqpZGjma6YadkZXU5WUgg9COH9dL0W3r2AcJMEDZ43UPFIBo6kDpzvp8utDsds2WEIZY3jzjMuYEXF7XsaHKkg0nFlxbvbWE8SSrpfR1+yw0YH0NMUdiLHUHj6GqY3E2z2M3Zufo5LKb8A/BG9/Cf1at3Ay/VNSWRwy6EsoFyxmGXLy4qfKjODmvXm08J2seniXVf4j3oXs7EcqJPnH6iscJY9BmjauymoMElS0akSRSmd1qNHiGzlXjI45WHeUjzPFT5H5mo+1sbkACyojDXKVzs2hsAgIPG3CtJNoHs07QmCRkViSuZEY2urN4eOmpFDhnOSzgx1E0rWLxvF3c6lSCsgBI1B17oNrXGnWh2I2a4lHZq9lREgIIMarf6QuDxJ59Ra1SyvZYcpK+RnzBplBIzNqXNx3L62B0GgvwrTZUmVEWKMBnzH64jCIcocKTdc2llHG/leiWuhTSbwyWZLyxpCwCoC0gW2XKbhV8iTrccAp60ToXsiBO9KqBHZmD5L5GZGK5rcD4ePG1aYqeaPDkyMnaZrZ0BCorPYMQxPhU3JOlxQ43gZF4WWFzXhpdixKxyEwhnUgIvfJEkpJJOY30VRdmHW2pFqLYDFs5dWUKyMAbG6m6hgQbA8DwIrmjYzT0SlQDgAPQVtXlYTWBnprAK8Ar29ccZXlqGviDJOixv3UBMtrFTm0RfJr96/IL51s20ssojdHXMSqOcuVyFzECzEjQHiBwNbgHmjJdkRlsxDeIOVzNkLrYhit7E6D5CuDS4q/4mI+fasL+duzNvS5orXldkzh8tEXaW04MKgMjBB9VR4jbkqjU0hbc36mlusAMKc20MhH7F9tfOlXG4t3cs7FmPFmNz/08qb90p4ocMrSKpGInaFmIFwhj69Mw+81X7GNay9skd8rHhaQh443JYkljxJJJPqTrUvcDeVsHi1idvoJzlN+CyHwN5X8J9R0rN59nNh55IjrY909VOqn5feDSptGPMLc+tOsSnDQquThPZcPxG2SVK7QhXM8S5J0/KQHjfzW59r9KrXbGHCsGQ3jcZkPkeR8xwq2/hzt4Y3BIz6ut45QftKADcdCCD70hb7bqz4Nn7GNpcG5zrlBYwsfEpA1y9D7VNTZx91lV9XJZQqYLECORXZFkUG5Rr5WHQ2qXvDvTJiAqtkjiTwQxjKi+duJPmaDQw4idssMMjt+arG3qbWHvTlu38JZ5SHxr9mun0am7nyLcF9r0ydsUxVfjya2JGEimxUgiw6F2PTgPMngB61eHw63N/AYyXOaZ9XI4eQHkKP7F2BhsHHlhjSNRqx/izHU8OJNBNt/EKCK6wAzN1GkY/W4t7D3qfMrHrZT7la3ocQKXt694Ww9o4lDTMjuM3hVEyhmIGrasLD1pN2T8TpBMBignYsbZlUjJ0J11HWmT4gbMaSJMXh+9NhruAP7yFgO1TTjcC49POu4cJLkcpqcfdKs2ztCWZy8rs7dTyHQAaKPICpWxtuphoyY4Q2KLWWVwGVEsLZE+3fmf5VF2uikLLFrFILp5faQ+Y/0oOkhBBBIINwRxBBuDV7Scceh5u1J57LO27gcXi9mxNNh2fFdoWUqiq4hsfEBa19O6NeGlVg9wSCLHzp53YwmM7ePHYmZ4oQQ7Syv41OuVVvdsw5WtStvNtFJ8VNMi5UdyVB426nzNr+9KreG16DZrKTCvw32wcPiwhP0c9kboJACY297FflTz8RtkMUTHQC82H8ajjJAfGtuZHH51TeCzyTxRRXLtIh05ZWvf2tevpbCqcov01qex4llFleXFJlB7WwygrJH+KlXPGfI8V9Re3yrzYGxvwmQqZY4VVczvIbAKONh9Y+VM+8Owhh52wlrRT5pMGeSONXh8hrp5EdKR5o7EgjUHXyNVxlzjohnDhPfRbGx9pQPC2GwbdviMLGWgknQHMb98RjQ6DQX6jiBVW7V2nNiHLzyM7/ncvIDgvoBWuzNoSYeVZYmyuhup48rG45ggkVxxM7SOzsbszFmNgLkm50Gg1NDGvi2FKfJHMH+fp/Crd3K20Z4RmN5Yu6/52l1b0YfeDVRGjG622PwadZD4PDJ/hk8f1Cc3oWrrI5QVMsPBfOHkuL0I2xhuzcSL4WOvk386kYOaxGujcKJSxB1KtwP9XqSL4yKpR5xwD8DPcUXhNLGGDJIY24g/MdaP4ea9FZEGqXzPf8AZy9p2qFkZiC+W1nsLDMCD0GosdK8xUBcsZbdiguEGuewvd/LovA876CpiNXQUnI3igEuMZeykklIzgySL3ezSIIT05EqM19STy4SIys7B1M0d0tmAUK6XvxINtT5Nqa6YzYyNGUjVEuyse73WyMGCsBxU2tbzrWPLhlZn/vZRpGjFVLhUAAGoGgJbqSa3K9OwFFp76JWHJVxEsVoljGWTMLXvbJl48Nb0NlxkjBJQ9g8oWOKykMmaxLEi9yoZtCLAfMjtXFdmlxJHHrqZOFugAI1oSvYmDM+XDyzxsBmOqlx3ioa2UEkE6Dz1rl8zpv0TO8mISV4uzZoyC3ZSZAY30OYC/EWFwdL5dCRRHAYQRKQCWLEszHizHiTbTkBYcAAKj4fBuXRpAirGpCIhJGYjLmJKi1hcAW5n2I2rG/QKC9Wemtaw1i1gw95V7XhqJgcb2jSjKR2b5SdCp0DaEdLgG/A1xza6MmwQOYoTG7KRnW19eBse6xHK4NCZ8C8SPJYPKq2SQl2ILGzNkYkIALEheNqYM1eM3XhWqTQEoJgLZyqJ7QszIsZErF2ZWkJGXUkjMAGJtwDAdK8O2X+1g//AOg//Cg29e+8GH0jbM6m91Iy+YPWqvxG/KM7MY4SWYkns14k3PKnxrzuWvuTuxrUN/YmYviaZ4MRgzs/DrPMbo7uYo9ZGJZgBr4BbnS3jpFlUSroG8S80ceJSOWtBJ5gOJquSUknkkWYtrA/707zRYnAgIwjcSBTEbM7It8pzWvpob9b+9a4yQAVGxm1QNBrRndTcTF7QIcgwwH+8YasPzFPi9eHrSXOMFhFEaZ2PlLQ1/A/EO02MI/Fnsz5Z7EH3tb7quVaDbs7uQ4KERQrYDUk+JjzLHmaM2qOTyy5LBmWlfePfSDDXRPpZR9RT3VP57a29Bc+lcN+8fIGiw6MyCWORrroXaMpaMNyurM1hqcvrVVYsAaDhT6aVJZZNfe4PCDmKxeN2nIVAZwNezTSJeha5t7sSagbe3exGECmZAA3BgQVvxtcc+dRZNvyfg64ZSFjDFmy6F72tnI42t/VqYcfiSuw4A5uZJzkB4hFL39tP+9VO4tJdZJNSy32ImJFwQeFWj8Id4DJC2FkN5ILZSeLRN4PlbL8qq1zUnd/ahwuKhxA4Kwjk845ND8iL0N8crI3xpYeBt302GMHMwtbB4prqeUM51t5BuI9xypHxUeViDbQ8uHtX0Tj8BFiYWilUPG4sR+wjoQdQetVtjvg65b6PGDJyDxkuB0JVgG+QpNd3FYY6yjk8orfEY82AZiQosoJJC+gPCpOwN3sVj2tAhEd9ZWuEHW32j5CrX2D8J8JCQ0xOIf88AJ7INPmTTZtHaOHwcYMrLGv1VHiNuSqNT7Csla3pBRpjHbAm5u4sGBW4GeUjvStxPUD7I8qYMdtSCCwmmjjLeEOyqT6XNVrvD8RJpLphx2Kfb0Mp9Pqp958xSPNMWJZiWY8WYksfUnWij48nuWhc/Jivh2XpvXsNcbhjGGAfR4ZBrkkXVGBHLkfI1Tm2YzIvalckqt2eIT7Eq6E+jU0fDTetlcYSZrq34knkw1Ke41HoaJfEHZAjf8ADFW8bgR4sD7PBJdOa8CeluldXmueGbNe1ryuyqGrQ1N2lhDG5U69DyKnUEe1QzVZGjyvUaxv/R8q8vWsQaRxHEhkkPBVFz79B50LaXYcYtvRbHw72kZYGiJuYHyK3MpYMl/MA5f1aesJPcWPEUofD/dZsJCe0N5ZDme3AEgWA9KZpO6Q3zqKWGXLWzfbOGuudRqo181/lQLAyQ4bvmUxRnQozfRgnmM3g4cAQPKmrCSZqXMdAIpXjIuvIHmDRVvK4sXasNSQT2BIxjeUkgSMXRGY2VLd3U+HNbMema3Kp+y9odqHuApRsrWYMt7A6NYXFmHTnQODCsFUYdkjUAgoyZoyGNz3QwII8jbUi3TjisII44YUiM4iB+iaNhHKzDQ5gpRSDfQ6DN5XrJRyzlNxQ5A17UHY+HaOGNGPeVdbXsOdhfkOA8hW52lGJOzJIYmwurBSSL2DkZSba2BpGCjlrZwn2Spl7ZWKPpmNgwYDlZgcuml1tULERSZsQojJkmOUSGxjWLLYa3+rdjl5k+dwfry1bkF1o8iTKAByAHyravKwmsDMrLV6tayOBqSB6mw8q44gbTxBGWNJRFI9+zLJmUkAki2l9NbXB08qgNjBg8KBKveAbVczKzk8WbL3Mxa5zaC510qPiNqiKVpcYBF2aWiAbMpzeNgdDmOgsQLAc71Xu9nxNN3EJZVbS17nToPq3506Nfz6J5Wb12PuI2zBs/DqhdTJYmy6jMxzNYA91bk2HIWqrN8fiZJNdEOVPsqf3jzpC2ntmSYkknXz1PqaG1zsUfh7+YcaZSXv9fJf5JOMxzyG7E+nKo968tXtJeZbZSkorCPoXfr4dyyyNPgmVWfWSJjlBb7SngCeYpJwnwp2lM9pQkK82Zwx9lQm/wB1fQIrjjMWkSF5GCqOZ/h1PkKL2ksYE+zinkR91/hVg8KQ8gOIlH1pLZQfzUGnzvTLtveDD4QWkfvW7sai7n0UcB5mwpS3j34ke6Ye8SflDbtCPIHRB58fSgO72xHxcjhWy2F3ke7Ek6AEnUk2PPlTY0PHKbwhM/I3xhtkzbu/OJmuIv8As8fUWaUjzY6L7C/nSphN48Rg5hOjs4v9IjMSHHO9+fQ9QK3x6sjMjizKSGHQg0KxJuCKr9lFRwkR+1k5ZZdm04Y9p4FHhazECXDvzSQDS/TmrDzNVXtbvr2uUo1ys0fOOUaMD5Ei4oz8GNuFJJcE50N5YfnaRR7nN/mo58RdhZC2MjW6MMuKQdB4Zh5rwNuVjyqWqXCWGWXQ9pHKKplarD3g2js9I8MGY4nsYVVIIzaPMQCzSP56d0a9RVc4uVQeNxyPUVA/CWdgkaszHgqglj7CqLOLw2yWuMtpIMbe2z28hkZI4xYKEjXKoVeAtz051E2FsqXHTrDEpKZgZH+qqg9eF+gpo3X+FuIxBD4wmGP8mLGQjzPBR9/pVwbH2JBhIwkSKiKOX3kk8T5mp526wiqFONvsl4OPKoHQVIpX2xv5hIDYFpSOPZgED9YkA+16K7P2jFjcOXia6OrKeTKSLEEciL0pxl20OU4t4TFbejf/ACAphQGP5Zh3encH1/0uHrVYY7GvI5eR2dzxZjc/yHkNKJS4R1R8NILYjB9xv+JAPxci9bAj2PlQvBSRrKhmQvGG76BspK+RFXVRio5R598pueGdNlbKnxT5II2c87cB+kx0X3qbvJsBMIqL+EJJOSe0jQEhBa4u3C/I3txp0czyQAyPHsvAW0VLdrIDw1GpJ/oGlraW9GHiifD4CABXBV55QGkcHQ2B4A/0BQqcm9fv7v8A0d7OKX7/ACFFXYMCpysCCrfZYG6n5/xq993NppjsIrMoIkQrIh4A+GRT73FUGTVh/CDHsZMVH9UFH9HZSH+eUH3ob452O8d9oAb57MfBv2UgJjU/QSng0Z1yE/aXhY8eNKv4RchVBZjwAFyfQDjX0xNAsilXVXU8VYAg+x0rlgtiYeLWKCKM9URQfmBS1e8YGOiLeSlt3vh5i8SQ0wOHi/OH0hHkv1f1vlVq7ubq4fBraFLH6znV29T/AA4Uw5K1NLc2xqil0c7VExxFrVviMRl4caHvITxrkjGyThHykUJ3nx6nEDvAEqAASLk63AqXNigg8+VI82JE+KAcWVfpBmHjIFly9Qtix8yKdVDfInunriOuzJ6PQPVd7E24ZZ1SJQY7Eu5OthoLKOF2016HSn/CmhtQVL0dFweV5JUJ7R0AszMYwVvl7o4cdbUOiSRryYlZWaEZ1RcnZFgDqmU5nPG2Y6XGl6NrW7ICCCAQRYg8CDSMjnHIF3f2rJiJZGzJ2SALkUHMJDqQzHW6iwOg1JHI0fqJgMDHCuWJAgJJsOpJJ+8nSpV6x4b0FBNLZhrWsZgBc6Umby/EODDhlitK45/UHvz9q2MXLo6dkYdjhisSkalnYKo4kmwqt98viVCqNHEFdSCCzi4PovOqx3o37mxLG7k/co9FpRmmZjdiSaZ7kPq/wF8Z2d+6vx/QN7b3olnJJY9Lnp5DlQFmJ461ratgKCUpS2x8K4wWIo1rYLfhXZICdToK7oPsj3rFE1zOUeHtq3yrpdfs/dXuUDjqa3s32fvo8Cm2/wB4Pq/Abcw8z5I5VZumoJA42uBf2pY38lZMThi/4iRXiDcknYhkJ/SC5b/60ibSZ1IkiYrIhDIejrqPY8COYJHOrKwc0W1tnaiwlWxHOOVT+1XFDjhLJX5fjez12mVjtMEMQdCDY/xqPhtuzRJ2cb5VzrJwF86eHXiR5VL2tG9mEotPE3ZzjqR4HHky2N6XZjXo5UkeDJcZDpvvEs0cOPiHdlAWUD6si6a+vD9UdaR5Gojht4ZI8NLhgFMcpBOYElSLarroTYfKlzF49V50EXxWGFhzeiThceYMRBOvijmX3VtHHuNPevpmIgjqCOfT3qg9w9yZ8ZLHPMpTDqwYZtDJbhYcl86v2JLACo7Wm8o9CqLjHDFXHfDTZ0r5jAUvxWN3RP8AKpsPa1F9j7s4XCi0EKJ1IHePqx1PuaKyOFBYmwAJJ6AC5qrt5t6p5xZbwwMAQoP0jqRcFmHhBGuUe5rIRlN4Rtk41rLGrb++cGGuifTSjQqhGVT+e/L0Fz5VXG3d5J8ST2r9zlGukY9RfvepvQaWSwsNB0FSti7EnxhZYEzZACxLBQL3sLnmbH5VZGqFayyCd07HhA7EPei24G8BwmLAY/QTEI45K/CN/n3T6jpQTGRMjsjgqykhgeII0IqHIAbg8DofQ/1f2orFyiDVLhLJcHxF2IxCY7Di80APaKP7yHXMCOZHToSKq3aCKbSRaxuLr5dVPmKt74dbcOIwqhzeWI9lJ5lNA36wsfek7fDcWeGR3wcZkw8hzGJfFE545V5qfLhU1VnF4ZXdXyWV2I8+IdgoZ2YKLKGJOVRyW/AeQqO0gFE8Luvj5myphZR5upRR6lrfdTtu98JwCr4yTOfySXCX824t91Olcl0KjQ32IOw9j4jGvlgTug2aQ+BffmfIVdm5+6seBiyL3mbV3PFm6+Q8qN4HARxIEjRUVRYKoAAHoKk1LKbkVRgo9GLWGSuEmIAofPjCeFCo5NbwEJMWoqHLjL1AZq5STAf1oPU0yMAHM7u9RMVi1RSxIAHM8KC7Q3hFysI7V/Lwj350CwwkxEuaUMyhSSGVlCtcWUA6Npe/tVEafWRJPyM6jsLHGtiCclxHzY8W/NA5Cp8cXDSoGxWYrLIxHYqxyG1jlXxcOIvoPSmXYpjlBK3uDZlYFWU8bMrag0UpJLQMK23sG7F3fWDtZYlLSuCQGY6kDRcx1AJtxvTEkkpgVe5FiZI9FLXUNYZrEDW1+lEIMNat8TgI5VyyIrrxswBF+utSynllka2kDtiSOIM0faS97KEd1JUqxR/pSLutxe5uf4FNlY9Zo86gjvMpBtcMjFWGmhsQdRQvaWxnJXsmHZqoUYcs8cenMNFr+qwINhwouojgj+rHGg8goH8KXLAUMrvpEmg+3t44MKPpH71tEGrfypJ3x+KCRgphj5GQ/wDpH8apnbG3pZmJLHU3JJ1NEq0ty/sZzlPVf9/T9R330+JUk10Q5U+yp/eNVxisa0hux9uVR6wV0pt6WkNhVGO+38zK9ArZVrvHGPU/dQJZDcsHOOInyHWu6KBwFz1roI+tbICdFHvy/nTFEU55NCg4sa6Rxs3AWHXn8qlRYMDVtT/XAcqM4LZpPEZR99OhU2TW+RGAJiwarqf+tTThW+x96/60ZfZFyhRVJF9HFwb6a9Kxdz9NW+Si3tenezcdJEqujPbYVxD6UW+GW1ewxj4Zj3MQDJH/AIqCzgeqgN+qaE7Ukj7V+xJMd+6Txt/1vQtMSRisGI/xn4ShW3HLez+xUmop9H2flxU6G/6lq7+7utKPwnDrmmVcsiD+9i6ebqdR7jmLUbtDaIVitrMOKtoR5EGxB8jX1DFwrSXCRsczRoT1KqT8yKyF0oLB89OiMnlnzZsXdXH40jsoWWM/3kgKJ7XF29gatPdL4VYfDESTn8IlGt2Fo1P5qc/U0/YvExxIXkYIg4k6ew6nyFV/vDv5I5KYUdmvOZwC5/QXgvq3yFcudj0c3CtDjtfbOHwigzSKn2V4u36KDU+wpF2x8TJv/poFVRzmuWYfoKwy+5NL8uzZ2BnMcr31aVlYkjrc8vTSg0slUw8ePq8kk/Jl6LBcu6O80W0ICbAOO7NH0JH7p5Gq62hgGheTBvq8IzYdjxkwxNwPNk1X9WlvdvbZwONjmv8ARMRHMOWRjo3qp1/61b+/Gwji4Flg/tEPfhI+sPrIT0YfeBSl/wAU/oUatrKYxba1M3f3lnwZcwMBnADBlzA2vY26i5+dRsdIsg7RdL+NOBRx4hbiNaGOareJIhWYv6kjF4ppHZ3OZmJZj1J41Gleo82KA9eXWmvdT4e4jGEPiM0EHELwkceh8I8z8qXOxIbCly2wz8Fg7S4mTXszkUHkWUEH7iKt5TUDY+yIsNGsUShUUWAH8ep86n1HJ5Zclg9vesrRntxqHiMd0rEjcpEqSUDjQ7E47pUOWcmo7ygcTTYwFORJaao8swFDsftVYxdmyjl1PoKWcZtmSU2jBRTz+uffl7U+FLZLb5MYDBtLbiR6E3bki8fc8qCSvNiPH3U+wv8AHrXXA7ItYWueZpjwGyrU73YE7U7e+hfgwUkZBSIPHpcLpIOpF9G+40QmVZZGw5i7QKFL2cLIpbgyqSCQAdWB0vzptw2CFqhybJnQGUyCVoY37ECOzsxWwzm/fOnAAAmkStyUxp4ojDY/ZxLAqDEoosyMyLIqgjs+gIFuJseBoxshOyjhimdRKwIVS92NiWygnV8q2F/K9Rtj4GMyRGFSVjVi8zKVeR3AFiWALHix5AhR6HMWIltLIFGTwsRcqW0svO54WHGp5z9CiuPqQ8XtHIzKkbSFFzSZSoCgi41Y6tbXKOXS4uQicMARwYXHoRehMeDMwkySL2Mr3fusJeCqya2y+G1yLgG3Q1XG9u/EUK2iAfFlszSHhBY92NLccoFrDQ63vehSybylksPerevD4FLytdyO7GPE3+g8zVE73b/T4tjc2S/djXwj1+0fWlraG0pcRIWdmd2OpNyxP9chUaWDJo/i+z09enpRJ8eg/Z8vi/sc5pSxuTetKwmt4470PY7pGgFbpETUmKGugcDQC56CiUfmLdnyNI8OOddAeSi5rtHhWbxaeQohhcJc5UFz5cBTYwb6Jp2pd7IMODJ8Xy5fzqa6iNbkWHLzNHcFskCxbU/dRdNlhhYqCL8xVKp4r6kUvJ5S+aBWytnjKrEAki5PHj0o7hcFqBwvwHM26damYXY0hkRg9owDmTKO8TwN+Vv4VricLHJOi2LPmETQMhBVS12lRhbLoAc17WAHGidnHSAVDk8yCuB2V5UVGzhUH/azI7AIhijmSBrue2LPkAYLzW7jjqQCaauwFTysZXXSsaKCTGS4iQQ4WNpZDwCj7yeCjzNhVq7gfDn8FYYnFMJMTbQDwRX45erW0v6283LYW7+HwcfZ4eJY152HeY9WY6sfMmoO0t6okusQ7VhoSDaMHzfn6KCaiy5HtWXWXvH4B8Coe2sf+D4eafKW7KNnyjicilre9qrvbG/WLhYS3jeMEdpGE+p9Yq181xx142pk2fvUHmEMoVklW8TjwuCL5SOGqm462bpW8GIuhKppT1kSd48TI7B5ZO0JUFTwQKwv3FGgGvHU9TQ7YJVsVAsmqGRQQeeugPvYVO2rsw4d3wZuQgMmFY/WgJ1jv1Qgj0t1pVmcg3BsQbj1BvXoww4YR5FqcZ7HXbu82Kwu0Ze+xRW0jJ7hjIBUAcBpzHOh2/mzo1aPEwaQ4lc6i3hbQsPK9729aIYpodqxRt2scONjGVxIcqyAcwfv52uR0oXvbjo48LhsEkiyvCWaR01QM17Kp52zH5Clx01jvphS2nnrtCdi4wwseB0Pv/V/arg+Em3DPghHIby4djE/nl8B/wAth7GqZxWIA4mrM+CmAkEc07AhZnBS/MLcZvck0vyMMd42Ughvn8OfwiVsRhXWN31kja4R2+0CLlW69fndWwvwlxjt9NJFGvVSzt7CwA+dXXWGkqySWCjgs5E/dn4fYTCEOEMkv5STvN7DgvsKbAtq3NRsRi1XnQ7YWkdjUPE44Lw1odidoFtBwqCz0yNfzAdhKxGMLVGMlR5J+mvXoPU0A2nvCi91PpG/7g/1p8a89E1lyjtsO4jGhQTcBRxZtB/OlnH7w3NoRmP22Gg/RX/Whkhkna8jE9ByHoKL7O2MWteqVXGPZBPyJ2PEAOmFeRszEsTzNM2xNiHxMPSjWzdigW0opiJkgIDoyx2/G2BQHo1tV9SLedLsv9IjqfFw+Uwds3CTLJlkjDKb5ZEPAakB1Y3HS4vfyors6UtLNHlFoyoDg3BLLcqQRowFibXFmWpGPZFQZphFmZQj3XViRlADAhr9POoEsc2EwbWKs6tdnAYllZru5WxtJqeN1FhyqRzyXceIfjirsqUs7CxSwQ9o/aGXEFpAjtd8qiw1JsqhQCToNdOIFMGycQ8kKSSII2YXyAk2B8NyQNbWvpSpDISTPdoYITRtGxYBhYlGKsPRhqKgbZcQmKVwWhiDX7y3VrAI5zML6Zh1u17V323tqPDLmc3Y3yoLZmtxtfQAc2NgKqnHbVxe1Z+zw65yOBBPYxC/EEjvN/xCL/ZXnWwg3t9GWSXS7Om82+zAOgJXtHLMq3V3uAqhjxiQKqj7TWvYA0s4zceeSA47EWgivci1iUtfMqctBz1PHzLYI9n7Hu0hGNx3P8nGx11Jvr56t6Ujbw74YrGy5nckA91dRGo1FgvpoSdabnPS0LjFp/UB4/a8aAx4VOzTg0h1kf3+qPSgZNTtq4IRyEahSMy9cp5exuPaoaoSbAUqTbZXFJI8DWqRDJyAJNd8LssnxfIUVweDF8qAXpsKpMRbfBfUgRYRm8RsOg/1ohg8FfRV96INgQnekBK8yLWX11uR6UyYHZ+gCjTpVUKkuyC3yJNaFw7KktZQuo43IsevDWtsXE1yFHci7jAOUZnfKFay8Rr956U+4PYhOpFFsNu9HmV2jUsODFQSPeum4roypSfaE/B5kQkoZFhsJpLgDMAM+UHxWvc8PnTzg9lgVHwu7D/i2kUwCQyZQpDsS+cK7XsVzcbDUaHzMYTasTRSyjMFhZlfMhU3QXNgePHSlSsbHxpinnB1hwYqWuGHz58/nQ7B46YSRidI1WVXYKpYvHkAaz30bQ6kWsbDXjRTZ2OimXNE4Yc7cQejA6qfIikykx8UgZht2oxKkrs8rpfszJkutxbiqgsehYm16NZK6gVt2dA5ZDUUuiv9tbXkmv2zAL+RQnJw4O3GX3sPKouzoGncRqQBa5PJVHE1I2TBA6TvNmsgXVTqAxILW520rrszD/gspZmD4WZDH2y8FzcM32Ty1otLSPd5Qri4wW/zAu3WwxGWHtGI8TtbKwseC8RQfY5LQvhwbSYch4GP5Nmun+R+6fJhTHJulKrEmSIQj++Lrly9bdfKljaOIjgxPbRFmhRirEjVoX7r6eWjD9EVqeHkV5VcbqWovLWx9xMP+08DHJF3cTH34ieUi6PGx6NYqfY8qq/aEgJzWykkhkPFHBs6keRvT38NNqK+IxCREvEbOGAOUORZh72DW86Ob0/D2DGuZQ7Qyt4mUAq9hYFlPE+YIoo2ezlj0PCnX7SP1KTmmA4muOGEuIcRYeNpHPJRe3mTwUeZq19n/BuBWvPPJKPsqBGp9eLH2Ip82TsWDDJkgiWNeii1/MniT6107/kdDx0tsrbdD4VAES44h24iIeAfpH6/pw9atOGEKAALAcBXW1aSyhdSaQ22UYwbVxnxCqNTQ3GbXHBfnQeXEljcmijW2DKxIJ4zahOi0NaQk61HaW1Qdo7TSIfSNl6KNXPtyp8YeiJ52JbbCDTchqegoRtTbkcVwTnf7Cn95uXpS/jtuSy3VPo0PTxH1aueB2WWOgqmNK7ZDb5bbxAzF46Wc2Y5U5Iug9+tS8BsYtyo9szYHMimbBbOC8q2VsY6QMPGlY8zAWzNh5eVMeEwAA4VPiw4qXHFUdlzZ6NdEY9ER3jiUNIyoCQLsbC54anhepZsouSAOpIA+ddGS9wRccCDwtQPaWKjw8bwxoFa2aJWjZ45CdcqhTxuLZRa172tSOxzfH7EM4Bxi2mmy/g6XkEjkEjQhQCPCi8cthxvc2onM7HGIqFwAmeS73jaOzKLJybPbXTQHU8KjDtMOsECBdQSxkVuzZmJIhVl0j1Jte9gALG9b43DYVIpIR2MLul2F7AWFxcqQQBY24enKtbyLSx19/0PcdDh8eTDmY9kVZio7hubgZiLN4TqpuOtQd5980wt0jyswAXMSWCtwy5RrI407oPPUjiV/B7Qxcqth8N3mJLTz2yAaAd6QAZFCgACwYi2i8SHx238Fs43iK4zGgWEpH0MZ/4S3/Yfei4pae/p/sxScllaySn2K8wOL2nK2Gw7HwE/Tzc1BH1R0UDS/DnQLeH4hXj/AAXZ0f4PBqLJ4282YcL63tr50ubSx+JxjGXEytY8SWsLX4a6KPIfKi+w9zZ5gDHGVT8o4KLbqARnl9gB50Xff6BqHFfvIsR4Qse/cn7Ki4FHdjbEmxGmHiJHAveyD1kPdHotzVgbP3QwsH436dxrlI7gP+Ev7XLURxm1WAAUBQBYcPbQaD76bGLfQmdkY9lfbzbh9lhhI0oeRG1RAQoVrA94m7G9tbDnpS/hNjNYaWFP+KhkmaxLEfcPbhXWHYZJ14cqeq4x7JHfZZqK0KEWywASeQJ14C3O3OpWztmhkWeUCM28QuAVv3bjz0NjTfit0RKtszIR08J1BsynRgbeR86lY/tIUKdnJnyDs5IYy6tJbVSlj2YuPrG1jxFZKxZ0HGmWNirhN25JjG79k8SXcSKxJlAByjLaw1sb3OoqXgsIoGGl7S88rCRrMciQgFpAVBsEVRluR4rc6ZNkYKVFMMbrGIlzzysoa80l5GUC4AUXzE9CAOtSjHDJg1EiiFsYgVnSPTO40zG2mY8A3G9uNJdhQq0jTYW1VnsYonaNjYSgoR17yhsyA+Y6cL0xwxgi4II4aa6jiPWhKYI4cvPO6qWRYs0MZCRqt7OwJPM8Toug6mvNzsJGA5jysFPZiZLqsyhVOYi5V3BJBccTf0pUpDIaeA8sVc8dgxLG0bXswsSOI6EeYOvtXeedEUs7KqjizEAD1JrbDTJIodGDqeDKQQfQjQ0vLG66Ba4Fos83fxM2XKt8im1x3VtYKCdWPO3kBXXZeyyjtNKQ88gAZgLKqjUInPKCTqdTx8gUArLVmTOKMRa614orahYxIrXdrKGxKsA6GBmtfRlXXiOoPGhh3vmDd1YxFlKiHKOzsevMnzvS6caMO5wrvZbfRNfgpOsTHmAeHlULF7RReLCnNYez2aXVavaPG/wJkstyeABN7DgPShmMnaU/g8Izyy90KOV+JPQefKiWyt3MXjLHTDQMbdrL3S3kiHVj8h51YW52y8Hg2VIlPaOWR5ZbiUyIbAWI8Jyv4dLgDnQtt9C/J/8AoQiuEBj3a2QuGw8cKgDIoBIAFyAAT5k9aLgV4KwmltnlHtaO4HGoWM2oqcDc0Axm02f0o41tgSmkGcZtZV0XU0DxOOZ+JqG0nU1yeXQkkKo4sxsP50+NaQidh2eS3E1HxWKCLmdgi9TxPoOJoHjt4lGkAzt+UYaD0FLO0MbZ1M7MzPw8tRy5DX00qhV42yWV+Xxhth/HbxM2kAyjm7eI+nSh2HwZY3NySdSdT99GtlbDzgHkaatn7DC20pjnCC0TRqstfvC9szYF7EimrZ+xwvAUUw2BA5UQjiFS2Xtl9PixiRIMLapiRV1VK3C1M5ZK1FI0CV67IO4xW7Dwki5HOw510WliaQYx+zKJCwIJ7T+0hUYN3VC2UdGDEa0PZ0nglY8PhVAgLOZGEcMUhuqubknOe9lCqxyknhYWrMDjmSOSSWSR8jZGQrGSJMwUZGjCgg5hYHrqRY1vtF2aZYXVJkcglLEPEo/vC2oIuNPCel7VE2ph48oMSRywwpJnjJtGGJU582oLghh17xPGt+4t5T0c8XjYUBllkmVVm/szZL9stnABFyRdlawbLqPSlra8ixxiTaMrRRsxdcOh+nmYm+ZvsX4XNiAABl589n7QxOqYcKzZbIzLcI5taTXUv+cxuehqHszcKeeQy4lmLHiz5ZJb+SXMadbuW/RFNxxAWJdgPbe9GJxSCKFVweCBsANAx6aXedvJQdfnXfYnw9kazsOzX8pOLMefcgBuP/yEH82rEi2DFhjnhRZJ9Mxdw05TnlaTRPJQAunKo87TGdY2YxmYMxAa7JDFlBUNwEjtIpJHACw4Xrl9AnLAPwmy8LhZ407OWfENwlkW4UDiVuAiAdEF6YcVKeZv5DQfdqfc1B2DIzrLZmeISlYWYlmKqAG7x1YZwwBPECiYwlHpAPMgVIhPAWFars2/Gj0eEqTDhq32uDFRnsE4bZgUcNTXdhGhRWZVLmygkDMegvxPlRcRUAebt8UkUiNEsV5ArgfSyAkKVIJVlQAva97ldNKXzbG8FHSCy4euyxUExu02GIRYZllzOqtAqA5U/vHaRfCRx1NuVtaLxbThaUwiQGQaFdeIFyAbWJA1IBuKBthpoiYvYEcjMzFwHsJEVyEky6DMOemhsRcaG4qIBK2LQTxZIolZoihzRs9mGZjYZMqXsGAF2OpsKYwK9tQ8ma4L0F6Vpjil+kKI/wCJy5HikVVzOHU2YObsQym1lHoSm1cAZYyiyvCSQQ8dswsb2FwRY1rg9hwROZI0s1iB3nIUHiEUkqgNhfKBUOfGYmPCM8oiWfNlXKSYxncJGxzchmBPpXZz0ClhPJrtkhZ4XkWRokVioSNn+m0ClggJBy5rE6XJ8qjurw4ftGkMEjys4jVFe7SE5Isn1jwJyEd65vaumEyw4lgJXZEhzYhpJGZQ7MOzPeOVGsJCVWwsV04VK2ZiYMTI0yK5aImIM4YDUBiUVvUAtYHlW5MSyyds95DGhmVUkI7yqbgH1/r1NSkFeV0AoGOSPaysrKw0+X94vr/oj+Fb/D7+3wfpH9lZWVTb2Jo+Au/enxP/AMpL+1K4S8I/+dT/AMOKsrKX6C32N5qJtDwmsrKCJRLoU8VxPrUc15WVWiUjYvl60K368Efqf2VlZTq+yW/4RdwtT34xf4sf71e1lPn0R0f9hYGzuAo7BWVlQW9nr1dExK6Cvayp2UG4rc1lZWGo95Vxf8YP0D+0VlZQ+pkv8oBYDx7R/T/9haW97f8AcuH/AEo/2V7WUx9/1X5Co9f+vzCm5H4mL9M/xptTh8/21lZXT7Ch6FZD/e3/AO03/la6fFHwwfpSf+E1ZWU5ehOvhf3GTdr+ywf4SfuiiyVlZQvsfHo6pXePhWVlKkNRw2j+Kk/RNRt5v7HiP8GT9w1lZXLtfcXZ8D+xw3I/sOH/AMJP3RUB+MH/ANyl/dnr2sov5n+/mL/kj+/kNIrY15WUsoj0ZQzej+x4j/Cf901lZWrs6XTEjd//AHfh/wDnk/eFOW634lv8ef8A8xJWVlNs9fuTVfEvsGBXSsrKQytGV5WVlccf/9k=">
            <a:hlinkClick r:id="rId10"/>
          </p:cNvPr>
          <p:cNvSpPr>
            <a:spLocks noChangeAspect="1" noChangeArrowheads="1"/>
          </p:cNvSpPr>
          <p:nvPr/>
        </p:nvSpPr>
        <p:spPr bwMode="auto">
          <a:xfrm>
            <a:off x="0" y="-1182688"/>
            <a:ext cx="5657850" cy="23812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Bærer stor papirbunke">
            <a:hlinkClick r:id="rId11" tooltip="Bærer stor papirbunke"/>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2109450" y="-5280025"/>
            <a:ext cx="2095500" cy="26384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ktangel 4"/>
          <p:cNvSpPr/>
          <p:nvPr/>
        </p:nvSpPr>
        <p:spPr>
          <a:xfrm>
            <a:off x="8663985" y="3140968"/>
            <a:ext cx="1956687" cy="3717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ktangel 18"/>
          <p:cNvSpPr/>
          <p:nvPr/>
        </p:nvSpPr>
        <p:spPr>
          <a:xfrm>
            <a:off x="4677250" y="3229392"/>
            <a:ext cx="1956687" cy="3717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4" descr="Bærer stor papirbunke"/>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023132" y="4133027"/>
            <a:ext cx="1361676" cy="17150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kstboks 19"/>
          <p:cNvSpPr txBox="1"/>
          <p:nvPr/>
        </p:nvSpPr>
        <p:spPr>
          <a:xfrm>
            <a:off x="3119091" y="5954432"/>
            <a:ext cx="3829173" cy="923330"/>
          </a:xfrm>
          <a:prstGeom prst="rect">
            <a:avLst/>
          </a:prstGeom>
          <a:noFill/>
        </p:spPr>
        <p:txBody>
          <a:bodyPr wrap="square" rtlCol="0">
            <a:spAutoFit/>
          </a:bodyPr>
          <a:lstStyle/>
          <a:p>
            <a:pPr algn="ctr"/>
            <a:r>
              <a:rPr lang="en-US" b="1" dirty="0" smtClean="0"/>
              <a:t>AFBUREAKRATISERINGSSPOR: </a:t>
            </a:r>
          </a:p>
          <a:p>
            <a:pPr algn="ctr"/>
            <a:r>
              <a:rPr lang="en-US" dirty="0" err="1" smtClean="0"/>
              <a:t>Oprydning</a:t>
            </a:r>
            <a:r>
              <a:rPr lang="en-US" dirty="0" smtClean="0"/>
              <a:t> og </a:t>
            </a:r>
            <a:r>
              <a:rPr lang="en-US" dirty="0" err="1" smtClean="0"/>
              <a:t>forenkling</a:t>
            </a:r>
            <a:r>
              <a:rPr lang="en-US" dirty="0" smtClean="0"/>
              <a:t> </a:t>
            </a:r>
            <a:r>
              <a:rPr lang="en-US" dirty="0" err="1" smtClean="0"/>
              <a:t>af</a:t>
            </a:r>
            <a:r>
              <a:rPr lang="en-US" dirty="0" smtClean="0"/>
              <a:t> </a:t>
            </a:r>
            <a:r>
              <a:rPr lang="en-US" dirty="0" err="1" smtClean="0"/>
              <a:t>eksisterende</a:t>
            </a:r>
            <a:r>
              <a:rPr lang="en-US" dirty="0" smtClean="0"/>
              <a:t> </a:t>
            </a:r>
            <a:r>
              <a:rPr lang="en-US" dirty="0" err="1" smtClean="0"/>
              <a:t>kontrol</a:t>
            </a:r>
            <a:endParaRPr lang="en-US" dirty="0"/>
          </a:p>
        </p:txBody>
      </p:sp>
      <p:sp>
        <p:nvSpPr>
          <p:cNvPr id="21" name="Rektangel 20"/>
          <p:cNvSpPr/>
          <p:nvPr/>
        </p:nvSpPr>
        <p:spPr>
          <a:xfrm>
            <a:off x="6588224" y="3255055"/>
            <a:ext cx="2304256" cy="730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boks 5"/>
          <p:cNvSpPr txBox="1"/>
          <p:nvPr/>
        </p:nvSpPr>
        <p:spPr>
          <a:xfrm>
            <a:off x="3920197" y="3175190"/>
            <a:ext cx="4695923" cy="646331"/>
          </a:xfrm>
          <a:prstGeom prst="rect">
            <a:avLst/>
          </a:prstGeom>
          <a:noFill/>
        </p:spPr>
        <p:txBody>
          <a:bodyPr wrap="square" rtlCol="0">
            <a:spAutoFit/>
          </a:bodyPr>
          <a:lstStyle/>
          <a:p>
            <a:pPr algn="ctr"/>
            <a:r>
              <a:rPr lang="en-US" b="1" dirty="0" smtClean="0"/>
              <a:t>BR</a:t>
            </a:r>
          </a:p>
          <a:p>
            <a:pPr algn="ctr"/>
            <a:r>
              <a:rPr lang="en-US" dirty="0" err="1" smtClean="0"/>
              <a:t>Kodeks</a:t>
            </a:r>
            <a:r>
              <a:rPr lang="en-US" dirty="0" smtClean="0"/>
              <a:t> for </a:t>
            </a:r>
            <a:r>
              <a:rPr lang="en-US" dirty="0" err="1" smtClean="0"/>
              <a:t>tillid</a:t>
            </a:r>
            <a:endParaRPr lang="en-US" dirty="0"/>
          </a:p>
        </p:txBody>
      </p:sp>
      <p:sp>
        <p:nvSpPr>
          <p:cNvPr id="23" name="Rektangel 22"/>
          <p:cNvSpPr/>
          <p:nvPr/>
        </p:nvSpPr>
        <p:spPr>
          <a:xfrm>
            <a:off x="6516216" y="6442675"/>
            <a:ext cx="2304256" cy="730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kstboks 23"/>
          <p:cNvSpPr txBox="1"/>
          <p:nvPr/>
        </p:nvSpPr>
        <p:spPr>
          <a:xfrm>
            <a:off x="6516216" y="6396335"/>
            <a:ext cx="2627784" cy="369332"/>
          </a:xfrm>
          <a:prstGeom prst="rect">
            <a:avLst/>
          </a:prstGeom>
          <a:noFill/>
        </p:spPr>
        <p:txBody>
          <a:bodyPr wrap="square" rtlCol="0">
            <a:spAutoFit/>
          </a:bodyPr>
          <a:lstStyle/>
          <a:p>
            <a:pPr algn="ctr"/>
            <a:r>
              <a:rPr lang="da-DK" dirty="0" smtClean="0"/>
              <a:t>MED-aftale  i BUF</a:t>
            </a:r>
            <a:endParaRPr lang="en-GB" dirty="0"/>
          </a:p>
        </p:txBody>
      </p:sp>
    </p:spTree>
    <p:extLst>
      <p:ext uri="{BB962C8B-B14F-4D97-AF65-F5344CB8AC3E}">
        <p14:creationId xmlns:p14="http://schemas.microsoft.com/office/powerpoint/2010/main" xmlns="" val="89133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Meningssamlingen</a:t>
            </a:r>
            <a:r>
              <a:rPr lang="en-US" dirty="0" smtClean="0"/>
              <a:t> (SOF)</a:t>
            </a:r>
            <a:br>
              <a:rPr lang="en-US" dirty="0" smtClean="0"/>
            </a:br>
            <a:r>
              <a:rPr lang="en-US" sz="3100" dirty="0" smtClean="0"/>
              <a:t>- En </a:t>
            </a:r>
            <a:r>
              <a:rPr lang="en-US" sz="3100" dirty="0" err="1" smtClean="0"/>
              <a:t>genvej</a:t>
            </a:r>
            <a:r>
              <a:rPr lang="en-US" sz="3100" dirty="0" smtClean="0"/>
              <a:t> </a:t>
            </a:r>
            <a:r>
              <a:rPr lang="en-US" sz="3100" dirty="0" err="1" smtClean="0"/>
              <a:t>til</a:t>
            </a:r>
            <a:r>
              <a:rPr lang="en-US" sz="3100" dirty="0" smtClean="0"/>
              <a:t> </a:t>
            </a:r>
            <a:r>
              <a:rPr lang="en-US" sz="3100" dirty="0" err="1" smtClean="0"/>
              <a:t>Direktionen</a:t>
            </a:r>
            <a:r>
              <a:rPr lang="en-US" sz="3100" dirty="0" smtClean="0"/>
              <a:t> </a:t>
            </a:r>
            <a:endParaRPr lang="en-US" sz="3100" dirty="0"/>
          </a:p>
        </p:txBody>
      </p:sp>
      <p:sp>
        <p:nvSpPr>
          <p:cNvPr id="3" name="Pladsholder til indhold 2"/>
          <p:cNvSpPr>
            <a:spLocks noGrp="1"/>
          </p:cNvSpPr>
          <p:nvPr>
            <p:ph idx="1"/>
          </p:nvPr>
        </p:nvSpPr>
        <p:spPr>
          <a:xfrm>
            <a:off x="457200" y="1600201"/>
            <a:ext cx="3898776" cy="4349080"/>
          </a:xfrm>
        </p:spPr>
        <p:txBody>
          <a:bodyPr>
            <a:normAutofit lnSpcReduction="10000"/>
          </a:bodyPr>
          <a:lstStyle/>
          <a:p>
            <a:r>
              <a:rPr lang="en-US" sz="1800" dirty="0" err="1" smtClean="0"/>
              <a:t>Alternativt</a:t>
            </a:r>
            <a:r>
              <a:rPr lang="en-US" sz="1800" dirty="0" smtClean="0"/>
              <a:t> forum </a:t>
            </a:r>
            <a:r>
              <a:rPr lang="en-US" sz="1800" dirty="0" err="1" smtClean="0"/>
              <a:t>som</a:t>
            </a:r>
            <a:r>
              <a:rPr lang="en-US" sz="1800" dirty="0" smtClean="0"/>
              <a:t> </a:t>
            </a:r>
            <a:r>
              <a:rPr lang="en-US" sz="1800" dirty="0" err="1" smtClean="0"/>
              <a:t>kan</a:t>
            </a:r>
            <a:r>
              <a:rPr lang="en-US" sz="1800" dirty="0" smtClean="0"/>
              <a:t> </a:t>
            </a:r>
            <a:r>
              <a:rPr lang="en-US" sz="1800" dirty="0" err="1" smtClean="0"/>
              <a:t>indstille</a:t>
            </a:r>
            <a:r>
              <a:rPr lang="en-US" sz="1800" dirty="0" smtClean="0"/>
              <a:t> </a:t>
            </a:r>
            <a:r>
              <a:rPr lang="en-US" sz="1800" dirty="0" err="1" smtClean="0"/>
              <a:t>direkte</a:t>
            </a:r>
            <a:r>
              <a:rPr lang="en-US" sz="1800" dirty="0" smtClean="0"/>
              <a:t> </a:t>
            </a:r>
            <a:r>
              <a:rPr lang="en-US" sz="1800" dirty="0" err="1" smtClean="0"/>
              <a:t>til</a:t>
            </a:r>
            <a:r>
              <a:rPr lang="en-US" sz="1800" dirty="0" smtClean="0"/>
              <a:t> </a:t>
            </a:r>
            <a:r>
              <a:rPr lang="en-US" sz="1800" dirty="0" err="1" smtClean="0"/>
              <a:t>Direktionen</a:t>
            </a:r>
            <a:r>
              <a:rPr lang="en-US" sz="1800" dirty="0" smtClean="0"/>
              <a:t>. </a:t>
            </a:r>
          </a:p>
          <a:p>
            <a:endParaRPr lang="en-US" sz="1800" dirty="0" smtClean="0"/>
          </a:p>
          <a:p>
            <a:r>
              <a:rPr lang="en-US" sz="1800" dirty="0" err="1" smtClean="0"/>
              <a:t>Ser</a:t>
            </a:r>
            <a:r>
              <a:rPr lang="en-US" sz="1800" dirty="0" smtClean="0"/>
              <a:t> på </a:t>
            </a:r>
            <a:r>
              <a:rPr lang="en-US" sz="1800" dirty="0" err="1" smtClean="0"/>
              <a:t>dokumentation</a:t>
            </a:r>
            <a:r>
              <a:rPr lang="en-US" sz="1800" dirty="0" smtClean="0"/>
              <a:t> der “</a:t>
            </a:r>
            <a:r>
              <a:rPr lang="en-US" sz="1800" dirty="0" err="1" smtClean="0"/>
              <a:t>ikke</a:t>
            </a:r>
            <a:r>
              <a:rPr lang="en-US" sz="1800" dirty="0" smtClean="0"/>
              <a:t> giver </a:t>
            </a:r>
            <a:r>
              <a:rPr lang="en-US" sz="1800" dirty="0" err="1" smtClean="0"/>
              <a:t>mening</a:t>
            </a:r>
            <a:r>
              <a:rPr lang="en-US" sz="1800" dirty="0" smtClean="0"/>
              <a:t>”. </a:t>
            </a:r>
          </a:p>
          <a:p>
            <a:endParaRPr lang="en-US" sz="1800" dirty="0"/>
          </a:p>
          <a:p>
            <a:r>
              <a:rPr lang="en-US" sz="1800" dirty="0" err="1" smtClean="0"/>
              <a:t>Samler</a:t>
            </a:r>
            <a:r>
              <a:rPr lang="en-US" sz="1800" dirty="0" smtClean="0"/>
              <a:t> </a:t>
            </a:r>
            <a:r>
              <a:rPr lang="en-US" sz="1800" dirty="0" err="1" smtClean="0"/>
              <a:t>aktører</a:t>
            </a:r>
            <a:r>
              <a:rPr lang="en-US" sz="1800" dirty="0" smtClean="0"/>
              <a:t> I </a:t>
            </a:r>
            <a:r>
              <a:rPr lang="en-US" sz="1800" dirty="0" err="1" smtClean="0"/>
              <a:t>sagen</a:t>
            </a:r>
            <a:r>
              <a:rPr lang="en-US" sz="1800" dirty="0" smtClean="0"/>
              <a:t> – </a:t>
            </a:r>
            <a:r>
              <a:rPr lang="en-US" sz="1800" dirty="0" err="1" smtClean="0"/>
              <a:t>udforsker</a:t>
            </a:r>
            <a:r>
              <a:rPr lang="en-US" sz="1800" dirty="0" smtClean="0"/>
              <a:t> </a:t>
            </a:r>
            <a:r>
              <a:rPr lang="en-US" sz="1800" dirty="0" err="1" smtClean="0"/>
              <a:t>gennem</a:t>
            </a:r>
            <a:r>
              <a:rPr lang="en-US" sz="1800" dirty="0" smtClean="0"/>
              <a:t> dialog på </a:t>
            </a:r>
            <a:r>
              <a:rPr lang="en-US" sz="1800" dirty="0" err="1" smtClean="0"/>
              <a:t>tværs</a:t>
            </a:r>
            <a:r>
              <a:rPr lang="en-US" sz="1800" dirty="0" smtClean="0"/>
              <a:t>. </a:t>
            </a:r>
          </a:p>
          <a:p>
            <a:endParaRPr lang="en-US" sz="1800" dirty="0" smtClean="0"/>
          </a:p>
          <a:p>
            <a:r>
              <a:rPr lang="en-US" sz="1800" dirty="0" smtClean="0"/>
              <a:t>“</a:t>
            </a:r>
            <a:r>
              <a:rPr lang="en-US" sz="1800" dirty="0" smtClean="0">
                <a:solidFill>
                  <a:schemeClr val="accent6">
                    <a:lumMod val="75000"/>
                  </a:schemeClr>
                </a:solidFill>
              </a:rPr>
              <a:t>KORTSLUTTER</a:t>
            </a:r>
            <a:r>
              <a:rPr lang="en-US" sz="1800" dirty="0" smtClean="0"/>
              <a:t>” den </a:t>
            </a:r>
            <a:r>
              <a:rPr lang="en-US" sz="1800" dirty="0" err="1" smtClean="0"/>
              <a:t>klassiske</a:t>
            </a:r>
            <a:r>
              <a:rPr lang="en-US" sz="1800" dirty="0" smtClean="0"/>
              <a:t> </a:t>
            </a:r>
            <a:r>
              <a:rPr lang="en-US" sz="1800" dirty="0" err="1" smtClean="0"/>
              <a:t>beslutningsvej</a:t>
            </a:r>
            <a:r>
              <a:rPr lang="en-US" sz="1800" dirty="0" smtClean="0"/>
              <a:t> </a:t>
            </a:r>
            <a:r>
              <a:rPr lang="en-US" sz="1800" dirty="0" err="1" smtClean="0"/>
              <a:t>igennem</a:t>
            </a:r>
            <a:r>
              <a:rPr lang="en-US" sz="1800" dirty="0" smtClean="0"/>
              <a:t> </a:t>
            </a:r>
            <a:r>
              <a:rPr lang="en-US" sz="1800" dirty="0" err="1" smtClean="0"/>
              <a:t>hierarkiet</a:t>
            </a:r>
            <a:r>
              <a:rPr lang="en-US" sz="1800" dirty="0" smtClean="0"/>
              <a:t> og reducer </a:t>
            </a:r>
            <a:r>
              <a:rPr lang="en-US" sz="1800" dirty="0" err="1" smtClean="0"/>
              <a:t>afstanden</a:t>
            </a:r>
            <a:r>
              <a:rPr lang="en-US" sz="1800" dirty="0" smtClean="0"/>
              <a:t> </a:t>
            </a:r>
            <a:r>
              <a:rPr lang="en-US" sz="1800" dirty="0" err="1" smtClean="0"/>
              <a:t>i</a:t>
            </a:r>
            <a:r>
              <a:rPr lang="en-US" sz="1800" dirty="0" smtClean="0"/>
              <a:t> </a:t>
            </a:r>
            <a:r>
              <a:rPr lang="en-US" sz="1800" dirty="0" err="1" smtClean="0"/>
              <a:t>styringen</a:t>
            </a:r>
            <a:r>
              <a:rPr lang="en-US" sz="1800" dirty="0" smtClean="0"/>
              <a:t>.</a:t>
            </a:r>
          </a:p>
          <a:p>
            <a:endParaRPr lang="en-US" sz="1800" dirty="0"/>
          </a:p>
          <a:p>
            <a:r>
              <a:rPr lang="en-US" sz="1800" dirty="0" err="1" smtClean="0"/>
              <a:t>Har</a:t>
            </a:r>
            <a:r>
              <a:rPr lang="en-US" sz="1800" dirty="0" smtClean="0"/>
              <a:t> </a:t>
            </a:r>
            <a:r>
              <a:rPr lang="en-US" sz="1800" dirty="0" err="1" smtClean="0"/>
              <a:t>reduceret</a:t>
            </a:r>
            <a:r>
              <a:rPr lang="en-US" sz="1800" dirty="0" smtClean="0"/>
              <a:t> </a:t>
            </a:r>
            <a:r>
              <a:rPr lang="en-US" sz="1800" dirty="0" err="1" smtClean="0"/>
              <a:t>unødvendig</a:t>
            </a:r>
            <a:r>
              <a:rPr lang="en-US" sz="1800" dirty="0" smtClean="0"/>
              <a:t> </a:t>
            </a:r>
            <a:r>
              <a:rPr lang="en-US" sz="1800" dirty="0" err="1" smtClean="0"/>
              <a:t>kontrol</a:t>
            </a:r>
            <a:r>
              <a:rPr lang="en-US" sz="1800" dirty="0" smtClean="0"/>
              <a:t> og </a:t>
            </a:r>
            <a:r>
              <a:rPr lang="en-US" sz="1800" dirty="0" err="1" smtClean="0"/>
              <a:t>afklaret</a:t>
            </a:r>
            <a:r>
              <a:rPr lang="en-US" sz="1800" dirty="0" smtClean="0"/>
              <a:t> </a:t>
            </a:r>
            <a:r>
              <a:rPr lang="en-US" sz="1800" dirty="0" err="1" smtClean="0"/>
              <a:t>misforståelser</a:t>
            </a:r>
            <a:r>
              <a:rPr lang="en-US" sz="1800" dirty="0" smtClean="0"/>
              <a:t>….. </a:t>
            </a:r>
          </a:p>
          <a:p>
            <a:endParaRPr lang="en-US" sz="1800" dirty="0"/>
          </a:p>
          <a:p>
            <a:pPr marL="0" indent="0">
              <a:buNone/>
            </a:pPr>
            <a:endParaRPr lang="en-US" sz="1800" dirty="0"/>
          </a:p>
        </p:txBody>
      </p:sp>
      <p:pic>
        <p:nvPicPr>
          <p:cNvPr id="4" name="Picture 6" descr="http://modernisering.nu/media/613818/meningssamling_2_red.jpg?width=678">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1772816"/>
            <a:ext cx="4320480" cy="33674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1259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b="1" dirty="0" smtClean="0"/>
              <a:t>Tillidsdagsordenens afsæt</a:t>
            </a:r>
            <a:r>
              <a:rPr lang="da-DK" dirty="0" smtClean="0"/>
              <a:t/>
            </a:r>
            <a:br>
              <a:rPr lang="da-DK" dirty="0" smtClean="0"/>
            </a:br>
            <a:r>
              <a:rPr lang="da-DK" dirty="0" smtClean="0"/>
              <a:t>- et opgør med kontrol</a:t>
            </a:r>
            <a:endParaRPr lang="en-GB" dirty="0"/>
          </a:p>
        </p:txBody>
      </p:sp>
      <p:sp>
        <p:nvSpPr>
          <p:cNvPr id="7" name="Afrundet rektangulær billedforklaring 6"/>
          <p:cNvSpPr/>
          <p:nvPr/>
        </p:nvSpPr>
        <p:spPr>
          <a:xfrm>
            <a:off x="688796" y="4653136"/>
            <a:ext cx="8208912" cy="2016224"/>
          </a:xfrm>
          <a:prstGeom prst="wedgeRoundRectCallout">
            <a:avLst>
              <a:gd name="adj1" fmla="val -522"/>
              <a:gd name="adj2" fmla="val -74985"/>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endParaRPr lang="da-DK" b="1" dirty="0" smtClean="0">
              <a:solidFill>
                <a:schemeClr val="tx1"/>
              </a:solidFill>
              <a:latin typeface="Verdana"/>
            </a:endParaRPr>
          </a:p>
          <a:p>
            <a:pPr fontAlgn="t"/>
            <a:endParaRPr lang="da-DK" b="1" i="1" dirty="0" smtClean="0">
              <a:solidFill>
                <a:schemeClr val="tx1"/>
              </a:solidFill>
              <a:latin typeface="Verdana"/>
            </a:endParaRPr>
          </a:p>
          <a:p>
            <a:pPr fontAlgn="t"/>
            <a:r>
              <a:rPr lang="da-DK" i="1" dirty="0">
                <a:solidFill>
                  <a:schemeClr val="tx1"/>
                </a:solidFill>
              </a:rPr>
              <a:t>”Der var også opstået en tendens til kontrol på kontrol på kontrol, og det var nogle gange helt vanvittigt. Jeg skulle kontrollere min administrative medarbejder, og min chef skulle kontrollere mig, og en anden skulle kontrollere ham. Det var der, hvor man nogle gange tænkte, det her er simpelthen galimatias. </a:t>
            </a:r>
            <a:r>
              <a:rPr lang="da-DK" b="1" i="1" dirty="0">
                <a:solidFill>
                  <a:schemeClr val="tx1"/>
                </a:solidFill>
              </a:rPr>
              <a:t>Der var nogle, der mistede kontrol over, hvor meget kontrol der er brug for</a:t>
            </a:r>
            <a:r>
              <a:rPr lang="da-DK" i="1" dirty="0">
                <a:solidFill>
                  <a:schemeClr val="tx1"/>
                </a:solidFill>
              </a:rPr>
              <a:t>…” </a:t>
            </a:r>
            <a:r>
              <a:rPr lang="da-DK" i="1" dirty="0" smtClean="0">
                <a:solidFill>
                  <a:schemeClr val="tx1"/>
                </a:solidFill>
              </a:rPr>
              <a:t> (Leder i SOF)</a:t>
            </a:r>
            <a:endParaRPr lang="da-DK" sz="1100" b="1" i="1" dirty="0" smtClean="0">
              <a:solidFill>
                <a:schemeClr val="tx1"/>
              </a:solidFill>
              <a:latin typeface="Verdana"/>
            </a:endParaRPr>
          </a:p>
          <a:p>
            <a:pPr algn="just" fontAlgn="t"/>
            <a:endParaRPr lang="da-DK" sz="1100" b="1" dirty="0">
              <a:solidFill>
                <a:schemeClr val="tx1"/>
              </a:solidFill>
              <a:latin typeface="Verdana"/>
            </a:endParaRPr>
          </a:p>
          <a:p>
            <a:pPr algn="ctr"/>
            <a:endParaRPr lang="en-GB" dirty="0"/>
          </a:p>
        </p:txBody>
      </p:sp>
      <p:sp>
        <p:nvSpPr>
          <p:cNvPr id="10" name="Afrundet rektangulær billedforklaring 9"/>
          <p:cNvSpPr/>
          <p:nvPr/>
        </p:nvSpPr>
        <p:spPr>
          <a:xfrm>
            <a:off x="4814075" y="1693274"/>
            <a:ext cx="4215986" cy="2758276"/>
          </a:xfrm>
          <a:prstGeom prst="wedgeRoundRectCallout">
            <a:avLst>
              <a:gd name="adj1" fmla="val -59601"/>
              <a:gd name="adj2" fmla="val 41310"/>
              <a:gd name="adj3" fmla="val 16667"/>
            </a:avLst>
          </a:prstGeom>
          <a:solidFill>
            <a:srgbClr val="E8B84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i="1" dirty="0">
                <a:solidFill>
                  <a:schemeClr val="tx1"/>
                </a:solidFill>
              </a:rPr>
              <a:t>”En skrækhistorie er f.eks. jobkonsulenterne som bruger 80 % af tiden på, så at sige legitimere, det de gør. Altså redde deres egen røv. Og så bruger de 20% på få folk i job. Det burde jo være omvendt</a:t>
            </a:r>
            <a:r>
              <a:rPr lang="da-DK" sz="2000" i="1" dirty="0" smtClean="0">
                <a:solidFill>
                  <a:schemeClr val="tx1"/>
                </a:solidFill>
              </a:rPr>
              <a:t>.”</a:t>
            </a:r>
          </a:p>
          <a:p>
            <a:r>
              <a:rPr lang="da-DK" sz="1100" b="1" i="1" dirty="0" smtClean="0">
                <a:solidFill>
                  <a:schemeClr val="tx1"/>
                </a:solidFill>
              </a:rPr>
              <a:t>(</a:t>
            </a:r>
            <a:r>
              <a:rPr lang="da-DK" sz="1100" b="1" dirty="0" smtClean="0">
                <a:solidFill>
                  <a:schemeClr val="tx1"/>
                </a:solidFill>
              </a:rPr>
              <a:t>Konsulent ØKF)</a:t>
            </a:r>
            <a:endParaRPr lang="en-GB" sz="1100" b="1" dirty="0">
              <a:solidFill>
                <a:schemeClr val="tx1"/>
              </a:solidFill>
            </a:endParaRPr>
          </a:p>
        </p:txBody>
      </p:sp>
      <p:pic>
        <p:nvPicPr>
          <p:cNvPr id="1026" name="Picture 2" descr="http://www.en3karriere.dk/wp-content/uploads/2013/09/20x20-fuldvoksen.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1532372"/>
            <a:ext cx="2664296"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4046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99472"/>
            <a:ext cx="8229600" cy="1143000"/>
          </a:xfrm>
        </p:spPr>
        <p:txBody>
          <a:bodyPr>
            <a:normAutofit fontScale="90000"/>
          </a:bodyPr>
          <a:lstStyle/>
          <a:p>
            <a:r>
              <a:rPr lang="da-DK" dirty="0" smtClean="0"/>
              <a:t> </a:t>
            </a:r>
            <a:r>
              <a:rPr lang="da-DK" b="1" dirty="0" smtClean="0"/>
              <a:t>Tillid og kontrol</a:t>
            </a:r>
            <a:r>
              <a:rPr lang="da-DK" dirty="0" smtClean="0"/>
              <a:t/>
            </a:r>
            <a:br>
              <a:rPr lang="da-DK" dirty="0" smtClean="0"/>
            </a:br>
            <a:r>
              <a:rPr lang="da-DK" sz="2700" dirty="0" smtClean="0"/>
              <a:t>-</a:t>
            </a:r>
            <a:r>
              <a:rPr lang="da-DK" sz="3100" dirty="0" smtClean="0"/>
              <a:t> Skælder de altid hinanden ud….?</a:t>
            </a:r>
            <a:endParaRPr lang="en-GB" sz="3100" dirty="0"/>
          </a:p>
        </p:txBody>
      </p:sp>
      <p:sp>
        <p:nvSpPr>
          <p:cNvPr id="4" name="Afrundet rektangulær billedforklaring 3"/>
          <p:cNvSpPr/>
          <p:nvPr/>
        </p:nvSpPr>
        <p:spPr>
          <a:xfrm>
            <a:off x="3779912" y="1340768"/>
            <a:ext cx="3924944" cy="2952328"/>
          </a:xfrm>
          <a:prstGeom prst="wedgeRoundRectCallout">
            <a:avLst>
              <a:gd name="adj1" fmla="val 67312"/>
              <a:gd name="adj2" fmla="val -52528"/>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i="1" dirty="0" smtClean="0"/>
              <a:t>”</a:t>
            </a:r>
            <a:r>
              <a:rPr lang="da-DK" sz="2000" b="1" i="1" u="sng" dirty="0" smtClean="0"/>
              <a:t>For </a:t>
            </a:r>
            <a:r>
              <a:rPr lang="da-DK" sz="2000" b="1" i="1" u="sng" dirty="0"/>
              <a:t>mig er tillid og kontrol ikke nødvendigvis </a:t>
            </a:r>
            <a:r>
              <a:rPr lang="da-DK" sz="2000" b="1" i="1" u="sng" dirty="0" smtClean="0"/>
              <a:t>modsætninger</a:t>
            </a:r>
            <a:r>
              <a:rPr lang="da-DK" sz="2000" i="1" dirty="0"/>
              <a:t>. For der kan være medarbejdere som har mere brug for noget kontrol og styring. Og det skal de have, for når de beder mig om det er det jo også en tillid</a:t>
            </a:r>
            <a:r>
              <a:rPr lang="da-DK" sz="2000" i="1" dirty="0" smtClean="0"/>
              <a:t>.”</a:t>
            </a:r>
          </a:p>
          <a:p>
            <a:r>
              <a:rPr lang="da-DK" sz="2000" dirty="0" smtClean="0"/>
              <a:t>(Leder i KFF)</a:t>
            </a:r>
            <a:endParaRPr lang="en-GB" sz="2000" dirty="0"/>
          </a:p>
        </p:txBody>
      </p:sp>
      <p:sp>
        <p:nvSpPr>
          <p:cNvPr id="8" name="Afrundet rektangulær billedforklaring 7"/>
          <p:cNvSpPr/>
          <p:nvPr/>
        </p:nvSpPr>
        <p:spPr>
          <a:xfrm>
            <a:off x="323528" y="4437112"/>
            <a:ext cx="8064896" cy="2032265"/>
          </a:xfrm>
          <a:prstGeom prst="wedgeRoundRectCallout">
            <a:avLst>
              <a:gd name="adj1" fmla="val -45260"/>
              <a:gd name="adj2" fmla="val -68012"/>
              <a:gd name="adj3" fmla="val 16667"/>
            </a:avLst>
          </a:prstGeom>
          <a:solidFill>
            <a:srgbClr val="E8B84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i="1" dirty="0">
                <a:solidFill>
                  <a:schemeClr val="tx1"/>
                </a:solidFill>
              </a:rPr>
              <a:t>”Sådan var det vel meget i starten, indtil vi fik fod på hvad vi forstod med tillid. Det var som om at hver gang der kom en anelse af styring som f.eks. ferieplanlægning, vagtplanlægning…. så sagde man: Passer det nu også med en tillidsdagsorden. Indtil man fandt ud af </a:t>
            </a:r>
            <a:r>
              <a:rPr lang="da-DK" sz="2000" b="1" i="1" u="sng" dirty="0">
                <a:solidFill>
                  <a:schemeClr val="tx1"/>
                </a:solidFill>
              </a:rPr>
              <a:t>at tillid og kontrol </a:t>
            </a:r>
            <a:r>
              <a:rPr lang="da-DK" sz="2000" b="1" i="1" u="sng" dirty="0" smtClean="0">
                <a:solidFill>
                  <a:schemeClr val="tx1"/>
                </a:solidFill>
              </a:rPr>
              <a:t>ikke altid </a:t>
            </a:r>
            <a:r>
              <a:rPr lang="da-DK" sz="2000" b="1" i="1" u="sng" dirty="0">
                <a:solidFill>
                  <a:schemeClr val="tx1"/>
                </a:solidFill>
              </a:rPr>
              <a:t>skældte hinanden ud </a:t>
            </a:r>
            <a:r>
              <a:rPr lang="da-DK" sz="2000" i="1" dirty="0">
                <a:solidFill>
                  <a:schemeClr val="tx1"/>
                </a:solidFill>
              </a:rPr>
              <a:t>– at det var en balance.” </a:t>
            </a:r>
            <a:r>
              <a:rPr lang="da-DK" sz="2000" dirty="0" smtClean="0">
                <a:solidFill>
                  <a:schemeClr val="tx1"/>
                </a:solidFill>
              </a:rPr>
              <a:t>(Konsulent i SUF)</a:t>
            </a:r>
            <a:endParaRPr lang="en-GB" sz="2000" dirty="0">
              <a:solidFill>
                <a:schemeClr val="tx1"/>
              </a:solidFill>
            </a:endParaRPr>
          </a:p>
        </p:txBody>
      </p:sp>
      <p:pic>
        <p:nvPicPr>
          <p:cNvPr id="7" name="Picture 6" descr="https://encrypted-tbn2.gstatic.com/images?q=tbn:ANd9GcReKrFos45Tt9Enms6MTq3ZB2kZSPXrEo_Fz2-OUQDBGVRv-5T2">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4153" y="1918645"/>
            <a:ext cx="2159149" cy="21591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0429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Er kontrol og tillid </a:t>
            </a:r>
            <a:br>
              <a:rPr lang="da-DK" dirty="0" smtClean="0"/>
            </a:br>
            <a:r>
              <a:rPr lang="da-DK" dirty="0" smtClean="0">
                <a:solidFill>
                  <a:schemeClr val="accent6">
                    <a:lumMod val="75000"/>
                  </a:schemeClr>
                </a:solidFill>
              </a:rPr>
              <a:t>med</a:t>
            </a:r>
            <a:r>
              <a:rPr lang="da-DK" dirty="0" smtClean="0"/>
              <a:t>- eller </a:t>
            </a:r>
            <a:r>
              <a:rPr lang="da-DK" dirty="0" smtClean="0">
                <a:solidFill>
                  <a:schemeClr val="accent1">
                    <a:lumMod val="75000"/>
                  </a:schemeClr>
                </a:solidFill>
              </a:rPr>
              <a:t>mod</a:t>
            </a:r>
            <a:r>
              <a:rPr lang="da-DK" dirty="0" smtClean="0"/>
              <a:t>spillere? </a:t>
            </a:r>
            <a:endParaRPr lang="en-GB" dirty="0"/>
          </a:p>
        </p:txBody>
      </p:sp>
      <p:sp>
        <p:nvSpPr>
          <p:cNvPr id="4" name="Tekstboks 3"/>
          <p:cNvSpPr txBox="1"/>
          <p:nvPr/>
        </p:nvSpPr>
        <p:spPr>
          <a:xfrm>
            <a:off x="412661" y="1772816"/>
            <a:ext cx="3888432" cy="1754326"/>
          </a:xfrm>
          <a:prstGeom prst="rect">
            <a:avLst/>
          </a:prstGeom>
          <a:solidFill>
            <a:schemeClr val="accent5">
              <a:lumMod val="75000"/>
            </a:schemeClr>
          </a:solidFill>
        </p:spPr>
        <p:txBody>
          <a:bodyPr wrap="square" rtlCol="0">
            <a:spAutoFit/>
          </a:bodyPr>
          <a:lstStyle/>
          <a:p>
            <a:r>
              <a:rPr lang="da-DK" b="1" dirty="0" smtClean="0"/>
              <a:t>Subsidiært perspektiv:</a:t>
            </a:r>
          </a:p>
          <a:p>
            <a:r>
              <a:rPr lang="da-DK" b="1" dirty="0" smtClean="0">
                <a:solidFill>
                  <a:schemeClr val="bg1"/>
                </a:solidFill>
              </a:rPr>
              <a:t>Tillid og kontrol er hinandens modsætninger</a:t>
            </a:r>
          </a:p>
          <a:p>
            <a:pPr marL="285750" indent="-285750">
              <a:buFont typeface="Arial" pitchFamily="34" charset="0"/>
              <a:buChar char="•"/>
            </a:pPr>
            <a:r>
              <a:rPr lang="da-DK" dirty="0" smtClean="0"/>
              <a:t>Jo mere tillid des mindre kontrol</a:t>
            </a:r>
          </a:p>
          <a:p>
            <a:pPr marL="285750" indent="-285750">
              <a:buFont typeface="Arial" pitchFamily="34" charset="0"/>
              <a:buChar char="•"/>
            </a:pPr>
            <a:r>
              <a:rPr lang="da-DK" dirty="0" smtClean="0"/>
              <a:t>Jo mere kontrol des mindre tillid</a:t>
            </a:r>
            <a:endParaRPr lang="da-DK" dirty="0"/>
          </a:p>
          <a:p>
            <a:endParaRPr lang="en-GB" dirty="0"/>
          </a:p>
        </p:txBody>
      </p:sp>
      <p:sp>
        <p:nvSpPr>
          <p:cNvPr id="5" name="Tekstboks 4"/>
          <p:cNvSpPr txBox="1"/>
          <p:nvPr/>
        </p:nvSpPr>
        <p:spPr>
          <a:xfrm>
            <a:off x="4586926" y="1816371"/>
            <a:ext cx="4104456" cy="1754326"/>
          </a:xfrm>
          <a:prstGeom prst="rect">
            <a:avLst/>
          </a:prstGeom>
          <a:solidFill>
            <a:schemeClr val="accent6">
              <a:lumMod val="75000"/>
            </a:schemeClr>
          </a:solidFill>
        </p:spPr>
        <p:txBody>
          <a:bodyPr wrap="square" rtlCol="0">
            <a:spAutoFit/>
          </a:bodyPr>
          <a:lstStyle/>
          <a:p>
            <a:r>
              <a:rPr lang="da-DK" b="1" dirty="0" smtClean="0"/>
              <a:t>Komplimentært perspektiv:</a:t>
            </a:r>
          </a:p>
          <a:p>
            <a:r>
              <a:rPr lang="da-DK" b="1" dirty="0" smtClean="0">
                <a:solidFill>
                  <a:schemeClr val="bg1"/>
                </a:solidFill>
              </a:rPr>
              <a:t>Kontrol og tillid </a:t>
            </a:r>
            <a:r>
              <a:rPr lang="da-DK" b="1" u="sng" dirty="0" smtClean="0">
                <a:solidFill>
                  <a:schemeClr val="bg1"/>
                </a:solidFill>
              </a:rPr>
              <a:t>kan</a:t>
            </a:r>
            <a:r>
              <a:rPr lang="da-DK" b="1" dirty="0" smtClean="0">
                <a:solidFill>
                  <a:schemeClr val="bg1"/>
                </a:solidFill>
              </a:rPr>
              <a:t> gensidigt forstærke hinanden</a:t>
            </a:r>
          </a:p>
          <a:p>
            <a:pPr marL="285750" indent="-285750">
              <a:buFont typeface="Arial" pitchFamily="34" charset="0"/>
              <a:buChar char="•"/>
            </a:pPr>
            <a:r>
              <a:rPr lang="da-DK" dirty="0" smtClean="0"/>
              <a:t>Kontrol kan til tider øge tillid…</a:t>
            </a:r>
          </a:p>
          <a:p>
            <a:pPr marL="285750" indent="-285750">
              <a:buFont typeface="Arial" pitchFamily="34" charset="0"/>
              <a:buChar char="•"/>
            </a:pPr>
            <a:r>
              <a:rPr lang="da-DK" dirty="0" smtClean="0"/>
              <a:t>Tillid kan til tider forbedre kontrol</a:t>
            </a:r>
            <a:endParaRPr lang="da-DK" dirty="0"/>
          </a:p>
          <a:p>
            <a:endParaRPr lang="en-GB" dirty="0"/>
          </a:p>
        </p:txBody>
      </p:sp>
      <p:sp>
        <p:nvSpPr>
          <p:cNvPr id="7" name="Tekstboks 6"/>
          <p:cNvSpPr txBox="1"/>
          <p:nvPr/>
        </p:nvSpPr>
        <p:spPr>
          <a:xfrm>
            <a:off x="338454" y="3861048"/>
            <a:ext cx="8064896" cy="2492990"/>
          </a:xfrm>
          <a:prstGeom prst="rect">
            <a:avLst/>
          </a:prstGeom>
          <a:noFill/>
        </p:spPr>
        <p:txBody>
          <a:bodyPr wrap="square" rtlCol="0">
            <a:spAutoFit/>
          </a:bodyPr>
          <a:lstStyle/>
          <a:p>
            <a:pPr marL="285750" indent="-285750">
              <a:buFont typeface="Arial" pitchFamily="34" charset="0"/>
              <a:buChar char="•"/>
            </a:pPr>
            <a:r>
              <a:rPr lang="da-DK" sz="2000" dirty="0" smtClean="0"/>
              <a:t>Tillid og kontrol kan </a:t>
            </a:r>
            <a:r>
              <a:rPr lang="da-DK" sz="2000" u="sng" dirty="0" smtClean="0"/>
              <a:t>BÅDE</a:t>
            </a:r>
            <a:r>
              <a:rPr lang="da-DK" sz="2000" dirty="0" smtClean="0"/>
              <a:t> </a:t>
            </a:r>
            <a:r>
              <a:rPr lang="da-DK" sz="2000" dirty="0" err="1" smtClean="0"/>
              <a:t>sam</a:t>
            </a:r>
            <a:r>
              <a:rPr lang="da-DK" sz="2000" dirty="0" smtClean="0"/>
              <a:t>- og modarbejde hinanden!</a:t>
            </a:r>
          </a:p>
          <a:p>
            <a:pPr marL="285750" indent="-285750">
              <a:buFont typeface="Arial" pitchFamily="34" charset="0"/>
              <a:buChar char="•"/>
            </a:pPr>
            <a:r>
              <a:rPr lang="da-DK" sz="2000" dirty="0" smtClean="0"/>
              <a:t>Konteksten er afgørende: </a:t>
            </a:r>
            <a:r>
              <a:rPr lang="da-DK" sz="2000" dirty="0" err="1" smtClean="0"/>
              <a:t>Een</a:t>
            </a:r>
            <a:r>
              <a:rPr lang="da-DK" sz="2000" dirty="0" smtClean="0"/>
              <a:t> type kontrol kan undergrave tillid i én sammenhæng og øge tillid i en anden….. </a:t>
            </a:r>
          </a:p>
          <a:p>
            <a:pPr marL="285750" indent="-285750">
              <a:buFont typeface="Arial" pitchFamily="34" charset="0"/>
              <a:buChar char="•"/>
            </a:pPr>
            <a:r>
              <a:rPr lang="da-DK" sz="2000" dirty="0" smtClean="0"/>
              <a:t>Det afgørende er om kontrollen opleves som meningsfuld</a:t>
            </a:r>
          </a:p>
          <a:p>
            <a:pPr marL="285750" indent="-285750">
              <a:buFont typeface="Arial" pitchFamily="34" charset="0"/>
              <a:buChar char="•"/>
            </a:pPr>
            <a:r>
              <a:rPr lang="da-DK" sz="2000" b="1" dirty="0" smtClean="0"/>
              <a:t>Forestillingen om en universel opskrift på tillid ryger fløjten </a:t>
            </a:r>
            <a:r>
              <a:rPr lang="da-DK" sz="2000" dirty="0" smtClean="0"/>
              <a:t>og vi i stedet må interessere os for hvordan kontrollen </a:t>
            </a:r>
            <a:r>
              <a:rPr lang="da-DK" sz="2000" u="sng" dirty="0" smtClean="0"/>
              <a:t>opleves</a:t>
            </a:r>
            <a:r>
              <a:rPr lang="da-DK" sz="2000" dirty="0" smtClean="0"/>
              <a:t>…. </a:t>
            </a:r>
          </a:p>
          <a:p>
            <a:pPr marL="285750" indent="-285750">
              <a:buFont typeface="Arial" pitchFamily="34" charset="0"/>
              <a:buChar char="•"/>
            </a:pPr>
            <a:endParaRPr lang="da-DK" dirty="0"/>
          </a:p>
          <a:p>
            <a:pPr marL="285750" indent="-285750">
              <a:buFont typeface="Arial" pitchFamily="34" charset="0"/>
              <a:buChar char="•"/>
            </a:pPr>
            <a:endParaRPr lang="en-GB" dirty="0"/>
          </a:p>
        </p:txBody>
      </p:sp>
      <p:sp>
        <p:nvSpPr>
          <p:cNvPr id="3" name="Rektangel 2"/>
          <p:cNvSpPr/>
          <p:nvPr/>
        </p:nvSpPr>
        <p:spPr>
          <a:xfrm>
            <a:off x="338454" y="5842337"/>
            <a:ext cx="8352928" cy="1015663"/>
          </a:xfrm>
          <a:prstGeom prst="rect">
            <a:avLst/>
          </a:prstGeom>
        </p:spPr>
        <p:txBody>
          <a:bodyPr wrap="square">
            <a:spAutoFit/>
          </a:bodyPr>
          <a:lstStyle/>
          <a:p>
            <a:r>
              <a:rPr lang="en-GB" sz="1200" dirty="0" err="1"/>
              <a:t>Bijlsma-Frankema</a:t>
            </a:r>
            <a:r>
              <a:rPr lang="en-GB" sz="1200" dirty="0"/>
              <a:t>, K, &amp; Costa, A. (2005). Understanding the trust-control nexus</a:t>
            </a:r>
            <a:r>
              <a:rPr lang="en-GB" sz="1200" dirty="0" smtClean="0"/>
              <a:t>..</a:t>
            </a:r>
          </a:p>
          <a:p>
            <a:r>
              <a:rPr lang="en-GB" sz="1200" dirty="0" err="1" smtClean="0"/>
              <a:t>Poppo</a:t>
            </a:r>
            <a:r>
              <a:rPr lang="en-GB" sz="1200" dirty="0" smtClean="0"/>
              <a:t>, L., &amp; Zenger, T. (2002). Do formal contracts and relational governance function as substitutes or complements? </a:t>
            </a:r>
            <a:r>
              <a:rPr lang="en-GB" sz="1200" dirty="0" err="1" smtClean="0"/>
              <a:t>Weibel</a:t>
            </a:r>
            <a:r>
              <a:rPr lang="en-GB" sz="1200" dirty="0" smtClean="0"/>
              <a:t>, A., Searle, R., </a:t>
            </a:r>
            <a:r>
              <a:rPr lang="en-GB" sz="1200" dirty="0" err="1" smtClean="0"/>
              <a:t>Hartog</a:t>
            </a:r>
            <a:r>
              <a:rPr lang="en-GB" sz="1200" dirty="0" smtClean="0"/>
              <a:t>, D. Den, &amp; Six, F. (2009). Control as a Driver of Trust in the Organization? </a:t>
            </a:r>
          </a:p>
          <a:p>
            <a:endParaRPr lang="en-GB" sz="1200" dirty="0" smtClean="0"/>
          </a:p>
          <a:p>
            <a:r>
              <a:rPr lang="en-GB" sz="1200" dirty="0" smtClean="0"/>
              <a:t> </a:t>
            </a:r>
            <a:endParaRPr lang="en-GB" sz="1200" dirty="0"/>
          </a:p>
        </p:txBody>
      </p:sp>
      <p:pic>
        <p:nvPicPr>
          <p:cNvPr id="8" name="Picture 2" descr="https://encrypted-tbn1.gstatic.com/images?q=tbn:ANd9GcQhYhrMDj_rhRry6fyrOjQyeRkjuEBv9pB-oyM40eRDY9gEmnhj">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78148"/>
            <a:ext cx="1540963" cy="158725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s://encrypted-tbn1.gstatic.com/images?q=tbn:ANd9GcTnn3WHzp15QoTPhhWPHZUh92jtcZ_G0K3J5iw2DsMNuuSl7ota">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41327" y="197241"/>
            <a:ext cx="1451187" cy="1575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5698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1465</Words>
  <Application>Microsoft Office PowerPoint</Application>
  <PresentationFormat>Skærmshow (4:3)</PresentationFormat>
  <Paragraphs>247</Paragraphs>
  <Slides>14</Slides>
  <Notes>14</Notes>
  <HiddenSlides>0</HiddenSlides>
  <MMClips>0</MMClips>
  <ScaleCrop>false</ScaleCrop>
  <HeadingPairs>
    <vt:vector size="4" baseType="variant">
      <vt:variant>
        <vt:lpstr>Tema</vt:lpstr>
      </vt:variant>
      <vt:variant>
        <vt:i4>1</vt:i4>
      </vt:variant>
      <vt:variant>
        <vt:lpstr>Diastitler</vt:lpstr>
      </vt:variant>
      <vt:variant>
        <vt:i4>14</vt:i4>
      </vt:variant>
    </vt:vector>
  </HeadingPairs>
  <TitlesOfParts>
    <vt:vector size="15" baseType="lpstr">
      <vt:lpstr>Kontortema</vt:lpstr>
      <vt:lpstr> ”Et spørgsmål om tillid”  En ph.d. med tillidsreformen  i Københavns Kommune som case  </vt:lpstr>
      <vt:lpstr>Hvad er tillid?</vt:lpstr>
      <vt:lpstr>Tillid Hvordan skaber man det?</vt:lpstr>
      <vt:lpstr> Eksempler på tillidsinitiativer  - blot dem jeg er stødt på…..!  </vt:lpstr>
      <vt:lpstr>Eksempler fra København - Forskellige måder at løsne tøjlerne på</vt:lpstr>
      <vt:lpstr>Meningssamlingen (SOF) - En genvej til Direktionen </vt:lpstr>
      <vt:lpstr>Tillidsdagsordenens afsæt - et opgør med kontrol</vt:lpstr>
      <vt:lpstr> Tillid og kontrol - Skælder de altid hinanden ud….?</vt:lpstr>
      <vt:lpstr>Er kontrol og tillid  med- eller modspillere? </vt:lpstr>
      <vt:lpstr>Tillidsunderstøttende kontrol?  Hvordan skaber man så kontrol som understøtter tillid?   </vt:lpstr>
      <vt:lpstr>Tillidsbaseret ledelse sker i et samspil Tillid kan ikke beordres. </vt:lpstr>
      <vt:lpstr>Dias nummer 12</vt:lpstr>
      <vt:lpstr>Tillid tager tid</vt:lpstr>
      <vt:lpstr>Strategisk tillidsbaseret styring - Gode råd på vejen</vt:lpstr>
    </vt:vector>
  </TitlesOfParts>
  <Company>Roskilde Universitet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 spørgsmål om tillid”  En ph.d. med tillidsreformen  i Københavns Kommune som case</dc:title>
  <dc:creator>Tina Øllgaard Bentzen</dc:creator>
  <cp:lastModifiedBy>lbh</cp:lastModifiedBy>
  <cp:revision>16</cp:revision>
  <dcterms:created xsi:type="dcterms:W3CDTF">2015-01-07T10:33:05Z</dcterms:created>
  <dcterms:modified xsi:type="dcterms:W3CDTF">2015-02-02T12:43:49Z</dcterms:modified>
</cp:coreProperties>
</file>